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63" r:id="rId3"/>
    <p:sldId id="284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143"/>
    <a:srgbClr val="007989"/>
    <a:srgbClr val="C5F8FF"/>
    <a:srgbClr val="412460"/>
    <a:srgbClr val="CC0099"/>
    <a:srgbClr val="E07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309B-C417-41ED-94F3-E343F2ADDD3A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ECDCD-DF30-4F88-B592-DB5C20B65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4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ECDCD-DF30-4F88-B592-DB5C20B655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63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4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2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90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8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12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07/04/2022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5796136" y="6525344"/>
            <a:ext cx="1255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007989"/>
                </a:solidFill>
              </a:rPr>
              <a:t>Coping</a:t>
            </a:r>
            <a:r>
              <a:rPr lang="en-GB" sz="1200" baseline="0" dirty="0" smtClean="0">
                <a:solidFill>
                  <a:srgbClr val="007989"/>
                </a:solidFill>
              </a:rPr>
              <a:t> strategies</a:t>
            </a:r>
            <a:endParaRPr lang="en-GB" sz="1200" dirty="0">
              <a:solidFill>
                <a:srgbClr val="00798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07704" y="3144411"/>
            <a:ext cx="5695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COPING STRATEGIES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1027" name="Picture 3" descr="\\Samfil02\Samaritans\Fundraising &amp; Communications\Communications\Design Work\NEW DESIGN WORK\BRANDING\Illustrations\Illustrations for WORD 2013\PNGs for WORD templates\bulb_green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16" y="2852936"/>
            <a:ext cx="844356" cy="114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463" y="260648"/>
            <a:ext cx="5615772" cy="166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2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344" y="908720"/>
            <a:ext cx="1611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Circles of control</a:t>
            </a:r>
            <a:endParaRPr lang="en-GB" sz="1600" b="1" dirty="0">
              <a:solidFill>
                <a:srgbClr val="007989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91680" y="1412776"/>
            <a:ext cx="4968552" cy="49685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483768" y="2344760"/>
            <a:ext cx="3320608" cy="332060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7AC1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426088" y="3289176"/>
            <a:ext cx="1363960" cy="136396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315765" y="1732746"/>
            <a:ext cx="168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989"/>
                </a:solidFill>
                <a:latin typeface="Samaritans" panose="02000000000000000000" pitchFamily="2" charset="0"/>
              </a:rPr>
              <a:t>NO CONTROL</a:t>
            </a:r>
            <a:endParaRPr lang="en-GB" sz="2000" dirty="0">
              <a:solidFill>
                <a:srgbClr val="007989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4948" y="2740858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7AC143"/>
                </a:solidFill>
                <a:latin typeface="Samaritans" panose="02000000000000000000" pitchFamily="2" charset="0"/>
              </a:rPr>
              <a:t>INFLUENCE</a:t>
            </a:r>
            <a:endParaRPr lang="en-GB" sz="2000" dirty="0">
              <a:solidFill>
                <a:srgbClr val="7AC143"/>
              </a:solidFill>
              <a:latin typeface="Samaritan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3769005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7989"/>
                </a:solidFill>
                <a:latin typeface="Samaritans" panose="02000000000000000000" pitchFamily="2" charset="0"/>
              </a:rPr>
              <a:t>CONTROL</a:t>
            </a:r>
            <a:endParaRPr lang="en-GB" sz="2000" dirty="0">
              <a:solidFill>
                <a:srgbClr val="007989"/>
              </a:solidFill>
              <a:latin typeface="Samarit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2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569" y="1749666"/>
            <a:ext cx="1800200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2124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</a:t>
            </a:r>
            <a:endParaRPr lang="en-GB" sz="1600" b="1" dirty="0">
              <a:solidFill>
                <a:srgbClr val="00798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pic>
        <p:nvPicPr>
          <p:cNvPr id="1026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\\Samfil02\Samaritans\Fundraising &amp; Communications\Communications\Design Work\NEW DESIGN WORK\BRANDING\Illustrations\Illustrations for WORD 2013\PNGs for WORD templates\people sharing umbrella gre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030" y="948901"/>
            <a:ext cx="2002661" cy="260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5534" y="1988840"/>
            <a:ext cx="616473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GIVE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Take part in activities that help others. </a:t>
            </a:r>
            <a:r>
              <a:rPr lang="en-GB" sz="2200" dirty="0" smtClean="0">
                <a:solidFill>
                  <a:srgbClr val="7AC143"/>
                </a:solidFill>
              </a:rPr>
              <a:t/>
            </a:r>
            <a:br>
              <a:rPr lang="en-GB" sz="2200" dirty="0" smtClean="0">
                <a:solidFill>
                  <a:srgbClr val="7AC143"/>
                </a:solidFill>
              </a:rPr>
            </a:br>
            <a:r>
              <a:rPr lang="en-GB" sz="2200" dirty="0" smtClean="0">
                <a:solidFill>
                  <a:srgbClr val="7AC143"/>
                </a:solidFill>
              </a:rPr>
              <a:t>People </a:t>
            </a:r>
            <a:r>
              <a:rPr lang="en-GB" sz="2200" dirty="0">
                <a:solidFill>
                  <a:srgbClr val="7AC143"/>
                </a:solidFill>
              </a:rPr>
              <a:t>who help others are generally happier.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Do a random act of kindness once a </a:t>
            </a:r>
            <a:r>
              <a:rPr lang="en-GB" sz="2200" dirty="0" smtClean="0">
                <a:solidFill>
                  <a:srgbClr val="7AC143"/>
                </a:solidFill>
              </a:rPr>
              <a:t>week.</a:t>
            </a:r>
            <a:endParaRPr lang="en-GB" sz="2200" dirty="0">
              <a:solidFill>
                <a:srgbClr val="7AC143"/>
              </a:solidFill>
            </a:endParaRP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Do something nice for someone as often </a:t>
            </a:r>
            <a:r>
              <a:rPr lang="en-GB" sz="2200" dirty="0" smtClean="0">
                <a:solidFill>
                  <a:srgbClr val="7AC143"/>
                </a:solidFill>
              </a:rPr>
              <a:t/>
            </a:r>
            <a:br>
              <a:rPr lang="en-GB" sz="2200" dirty="0" smtClean="0">
                <a:solidFill>
                  <a:srgbClr val="7AC143"/>
                </a:solidFill>
              </a:rPr>
            </a:br>
            <a:r>
              <a:rPr lang="en-GB" sz="2200" dirty="0" smtClean="0">
                <a:solidFill>
                  <a:srgbClr val="7AC143"/>
                </a:solidFill>
              </a:rPr>
              <a:t>as </a:t>
            </a:r>
            <a:r>
              <a:rPr lang="en-GB" sz="2200" dirty="0">
                <a:solidFill>
                  <a:srgbClr val="7AC143"/>
                </a:solidFill>
              </a:rPr>
              <a:t>you can. Give time to others.</a:t>
            </a:r>
          </a:p>
          <a:p>
            <a:pPr fontAlgn="auto">
              <a:spcAft>
                <a:spcPts val="300"/>
              </a:spcAft>
            </a:pPr>
            <a:r>
              <a:rPr lang="en-GB" sz="2400" dirty="0" smtClean="0">
                <a:latin typeface="Samaritans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409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  <p:pic>
        <p:nvPicPr>
          <p:cNvPr id="8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569" y="1749666"/>
            <a:ext cx="1800200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9592" y="1988840"/>
            <a:ext cx="59766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LEARN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Learning something helps you feel better about yourself and often gets you taking part in activities with others.</a:t>
            </a:r>
          </a:p>
          <a:p>
            <a:pPr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Taking part in work or educational activities particularly helps to lift people out of depression.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Set goals for yourself and work towards them in small steps, this can really help you to feel positively about yourself.</a:t>
            </a:r>
          </a:p>
        </p:txBody>
      </p:sp>
      <p:pic>
        <p:nvPicPr>
          <p:cNvPr id="2050" name="Picture 2" descr="\\Samfil02\Samaritans\Fundraising &amp; Communications\Communications\Design Work\NEW DESIGN WORK\BRANDING\Illustrations\Illustrations for WORD 2013\PNGs for WORD templates\guitar gre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80364">
            <a:off x="6462863" y="1230745"/>
            <a:ext cx="2502658" cy="23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pic>
        <p:nvPicPr>
          <p:cNvPr id="8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2749" y="1779387"/>
            <a:ext cx="2878398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9462" y="1988840"/>
            <a:ext cx="5532738" cy="405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TAKE NOTICE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Remind yourself to ‘take notice’ of what’s going on around you. 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Enjoy what you are doing right now, </a:t>
            </a:r>
            <a:r>
              <a:rPr lang="en-GB" sz="2200" dirty="0" smtClean="0">
                <a:solidFill>
                  <a:srgbClr val="7AC143"/>
                </a:solidFill>
              </a:rPr>
              <a:t>be </a:t>
            </a:r>
            <a:r>
              <a:rPr lang="en-GB" sz="2200" dirty="0">
                <a:solidFill>
                  <a:srgbClr val="7AC143"/>
                </a:solidFill>
              </a:rPr>
              <a:t>in </a:t>
            </a:r>
            <a:r>
              <a:rPr lang="en-GB" sz="2200" dirty="0" smtClean="0">
                <a:solidFill>
                  <a:srgbClr val="7AC143"/>
                </a:solidFill>
              </a:rPr>
              <a:t/>
            </a:r>
            <a:br>
              <a:rPr lang="en-GB" sz="2200" dirty="0" smtClean="0">
                <a:solidFill>
                  <a:srgbClr val="7AC143"/>
                </a:solidFill>
              </a:rPr>
            </a:br>
            <a:r>
              <a:rPr lang="en-GB" sz="2200" dirty="0" smtClean="0">
                <a:solidFill>
                  <a:srgbClr val="7AC143"/>
                </a:solidFill>
              </a:rPr>
              <a:t>the </a:t>
            </a:r>
            <a:r>
              <a:rPr lang="en-GB" sz="2200" dirty="0">
                <a:solidFill>
                  <a:srgbClr val="7AC143"/>
                </a:solidFill>
              </a:rPr>
              <a:t>moment. 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Take some time to enjoy the environment around you.</a:t>
            </a:r>
          </a:p>
          <a:p>
            <a:pPr fontAlgn="auto">
              <a:spcAft>
                <a:spcPts val="300"/>
              </a:spcAft>
            </a:pPr>
            <a:endParaRPr lang="en-GB" dirty="0">
              <a:solidFill>
                <a:srgbClr val="7AC143"/>
              </a:solidFill>
            </a:endParaRPr>
          </a:p>
          <a:p>
            <a:pPr>
              <a:spcAft>
                <a:spcPts val="300"/>
              </a:spcAft>
            </a:pPr>
            <a:r>
              <a:rPr lang="en-GB" dirty="0">
                <a:solidFill>
                  <a:srgbClr val="7AC143"/>
                </a:solidFill>
              </a:rPr>
              <a:t> </a:t>
            </a:r>
          </a:p>
        </p:txBody>
      </p:sp>
      <p:pic>
        <p:nvPicPr>
          <p:cNvPr id="3074" name="Picture 2" descr="\\Samfil02\Samaritans\Fundraising &amp; Communications\Communications\Design Work\NEW DESIGN WORK\BRANDING\Illustrations\Illustrations for WORD 2013\PNGs for WORD templates\eye gre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75964"/>
            <a:ext cx="2498793" cy="1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5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pic>
        <p:nvPicPr>
          <p:cNvPr id="8" name="Picture 2" descr="\\Samfil02\Samaritans\Fundraising &amp; Communications\Communications\Design Work\NEW DESIGN WORK\BRANDING\Doodles\PNGs\arrow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30" y="5244233"/>
            <a:ext cx="490761" cy="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090" y="1767008"/>
            <a:ext cx="2429327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27584" y="1988840"/>
            <a:ext cx="568863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BE ACTIVE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Regular physical activity can improve  depression and difficult feelings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Exercise is essential for promoting wellbeing.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But it doesn’t need to be hard for you to feel good – slower-paced activities, such as walking, can have benefits too.</a:t>
            </a:r>
          </a:p>
        </p:txBody>
      </p:sp>
      <p:pic>
        <p:nvPicPr>
          <p:cNvPr id="4098" name="Picture 2" descr="\\Samfil02\Samaritans\Fundraising &amp; Communications\Communications\Design Work\NEW DESIGN WORK\BRANDING\Illustrations\Illustrations for WORD 2013\PNGs for WORD templates\trainers gre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254" y="1484784"/>
            <a:ext cx="2817841" cy="178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\\Samfil02\Samaritans\Fundraising &amp; Communications\Communications\Design Work\NEW DESIGN WORK\BRANDING\Frame Graphics\PNG versions\paper_strip_green_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6">
            <a:off x="683090" y="1767008"/>
            <a:ext cx="2429327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3393" y="6309320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Reference: New Economics Foundation 2008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360" y="1988840"/>
            <a:ext cx="551984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1200"/>
              </a:spcAft>
            </a:pPr>
            <a:r>
              <a:rPr lang="en-GB" sz="3200" dirty="0">
                <a:solidFill>
                  <a:schemeClr val="bg1"/>
                </a:solidFill>
                <a:latin typeface="Samaritans" panose="02000000000000000000" pitchFamily="2" charset="0"/>
              </a:rPr>
              <a:t>CONNECT</a:t>
            </a:r>
            <a:endParaRPr lang="en-GB" dirty="0">
              <a:solidFill>
                <a:schemeClr val="bg1"/>
              </a:solidFill>
              <a:latin typeface="Samaritans" panose="02000000000000000000" pitchFamily="2" charset="0"/>
            </a:endParaRP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Find ways of being with other people and finding things in common.</a:t>
            </a:r>
          </a:p>
          <a:p>
            <a:pPr lvl="0" fontAlgn="auto">
              <a:spcAft>
                <a:spcPts val="1800"/>
              </a:spcAft>
            </a:pPr>
            <a:r>
              <a:rPr lang="en-GB" sz="2200" dirty="0">
                <a:solidFill>
                  <a:srgbClr val="7AC143"/>
                </a:solidFill>
              </a:rPr>
              <a:t>Talk to others and find ways of connecting. </a:t>
            </a:r>
          </a:p>
        </p:txBody>
      </p:sp>
      <p:pic>
        <p:nvPicPr>
          <p:cNvPr id="5122" name="Picture 2" descr="\\Samfil02\Samaritans\Fundraising &amp; Communications\Communications\Design Work\NEW DESIGN WORK\BRANDING\Illustrations\Illustrations for WORD 2013\PNGs for WORD templates\people talking gre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31711"/>
            <a:ext cx="2605845" cy="243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3568" y="332656"/>
            <a:ext cx="49311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MANAGING STRESS: MAKING CHOICES</a:t>
            </a:r>
            <a:endParaRPr lang="en-GB" sz="22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344" y="908720"/>
            <a:ext cx="282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989"/>
                </a:solidFill>
              </a:rPr>
              <a:t>Five areas of wellbeing 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(</a:t>
            </a:r>
            <a:r>
              <a:rPr lang="en-GB" sz="1600" b="1" dirty="0" err="1" smtClean="0">
                <a:solidFill>
                  <a:srgbClr val="007989"/>
                </a:solidFill>
                <a:latin typeface="Calibri Light" panose="020F0302020204030204" pitchFamily="34" charset="0"/>
              </a:rPr>
              <a:t>cont</a:t>
            </a:r>
            <a:r>
              <a:rPr lang="en-GB" sz="1600" b="1" dirty="0" smtClean="0">
                <a:solidFill>
                  <a:srgbClr val="007989"/>
                </a:solidFill>
                <a:latin typeface="Calibri Light" panose="020F0302020204030204" pitchFamily="34" charset="0"/>
              </a:rPr>
              <a:t>…)</a:t>
            </a:r>
            <a:endParaRPr lang="en-GB" sz="1600" b="1" dirty="0">
              <a:solidFill>
                <a:srgbClr val="007989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2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260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Samaritans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Louise Pietrzykowska</cp:lastModifiedBy>
  <cp:revision>45</cp:revision>
  <dcterms:created xsi:type="dcterms:W3CDTF">2014-07-28T14:06:41Z</dcterms:created>
  <dcterms:modified xsi:type="dcterms:W3CDTF">2022-04-07T08:39:08Z</dcterms:modified>
</cp:coreProperties>
</file>