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80" r:id="rId16"/>
    <p:sldId id="279" r:id="rId17"/>
    <p:sldId id="270" r:id="rId18"/>
    <p:sldId id="271" r:id="rId19"/>
    <p:sldId id="272" r:id="rId20"/>
    <p:sldId id="273" r:id="rId21"/>
    <p:sldId id="275" r:id="rId22"/>
    <p:sldId id="274" r:id="rId23"/>
    <p:sldId id="276" r:id="rId2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McGover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2" d="100"/>
          <a:sy n="122" d="100"/>
        </p:scale>
        <p:origin x="-144"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0468F10B-8823-42C7-89A0-BA2123C7E2C3}"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67A05760-119D-4594-8D65-A0C39800004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FB77F7E2-A87F-473F-B7DA-02C0709D0974}"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EE5C85F3-1456-4C13-AE38-5B1DD1033773}"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C61C46C0-DFB7-49C5-9A95-3E5854237700}"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8DF4D8E1-4CA6-4552-8B70-6E4CC2302F06}"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CAAE1943-5872-4BB0-B41C-2B9E723C459C}"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F86F8601-5336-43F2-92F5-CDECCA71EE52}"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627DCE94-965B-448A-BF5C-7E5C4F60BA22}"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6BA71373-11E7-4E33-AE33-54BA0556ED10}"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4FA1FDCA-AE96-412C-9FDB-14C9A4560B1B}" type="datetimeFigureOut">
              <a:rPr lang="en-GB"/>
              <a:pPr>
                <a:defRPr/>
              </a:pPr>
              <a:t>05/03/2019</a:t>
            </a:fld>
            <a:endParaRPr lang="en-GB"/>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33C99EA8-0B26-4D05-9741-49FCF713E7F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4F0EAF83-A297-4764-A5D1-C1B6762781A3}" type="datetimeFigureOut">
              <a:rPr lang="en-GB"/>
              <a:pPr>
                <a:defRPr/>
              </a:pPr>
              <a:t>05/03/2019</a:t>
            </a:fld>
            <a:endParaRPr lang="en-GB"/>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DAFA10F8-24E9-4224-A040-0B1BFCB603D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fld id="{5D3873C1-F3C7-41F7-AF53-B016EA563B7B}" type="datetimeFigureOut">
              <a:rPr lang="en-GB"/>
              <a:pPr>
                <a:defRPr/>
              </a:pPr>
              <a:t>05/03/2019</a:t>
            </a:fld>
            <a:endParaRPr lang="en-GB"/>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E96FE953-327F-4B6C-8536-1C0CF78FB6B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D74C6649-CEA1-4CD1-BDA3-78D065C8F76A}" type="datetimeFigureOut">
              <a:rPr lang="en-GB"/>
              <a:pPr>
                <a:defRPr/>
              </a:pPr>
              <a:t>05/03/2019</a:t>
            </a:fld>
            <a:endParaRPr lang="en-GB"/>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6E29AAD5-FA45-484D-8C59-3CF427C0B05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DD19C2EE-DEA9-4F49-9A65-14F936E53268}" type="datetimeFigureOut">
              <a:rPr lang="en-GB"/>
              <a:pPr>
                <a:defRPr/>
              </a:pPr>
              <a:t>05/03/2019</a:t>
            </a:fld>
            <a:endParaRPr lang="en-GB"/>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2A11FBBB-C3D1-4F83-A37B-558B32058F9A}"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3719B65F-102E-4CFC-BA57-40D96ED3C098}" type="datetimeFigureOut">
              <a:rPr lang="en-GB"/>
              <a:pPr>
                <a:defRPr/>
              </a:pPr>
              <a:t>05/03/2019</a:t>
            </a:fld>
            <a:endParaRPr lang="en-GB"/>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6BA0DF23-4B08-4521-A314-DA43CE62112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348CCCE-A1E0-4CBF-A7CE-8AC5964A275D}" type="datetimeFigureOut">
              <a:rPr lang="en-GB"/>
              <a:pPr>
                <a:defRPr/>
              </a:pPr>
              <a:t>05/03/2019</a:t>
            </a:fld>
            <a:endParaRPr lang="en-GB"/>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4CDDD34-61DB-4AD9-8523-D19D58A1407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hyperlink" Target="https://www.victimsupport.org.uk/" TargetMode="External"/><Relationship Id="rId3" Type="http://schemas.openxmlformats.org/officeDocument/2006/relationships/image" Target="../media/image31.png"/><Relationship Id="rId21" Type="http://schemas.openxmlformats.org/officeDocument/2006/relationships/image" Target="../media/image47.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0.png"/><Relationship Id="rId2" Type="http://schemas.openxmlformats.org/officeDocument/2006/relationships/image" Target="../media/image30.png"/><Relationship Id="rId16" Type="http://schemas.openxmlformats.org/officeDocument/2006/relationships/image" Target="../media/image44.jpeg"/><Relationship Id="rId20" Type="http://schemas.openxmlformats.org/officeDocument/2006/relationships/hyperlink" Target="https://www.beateatingdisorders.org.uk/" TargetMode="Externa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24" Type="http://schemas.openxmlformats.org/officeDocument/2006/relationships/image" Target="../media/image49.jpe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48.png"/><Relationship Id="rId10" Type="http://schemas.openxmlformats.org/officeDocument/2006/relationships/image" Target="../media/image38.jpe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 Id="rId22" Type="http://schemas.openxmlformats.org/officeDocument/2006/relationships/hyperlink" Target="https://www.familylives.org.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srcRect/>
          <a:stretch>
            <a:fillRect/>
          </a:stretch>
        </p:blipFill>
        <p:spPr bwMode="auto">
          <a:xfrm>
            <a:off x="3722688" y="1254125"/>
            <a:ext cx="8286750" cy="5010150"/>
          </a:xfrm>
          <a:prstGeom prst="rect">
            <a:avLst/>
          </a:prstGeom>
          <a:noFill/>
          <a:ln w="9525">
            <a:noFill/>
            <a:miter lim="800000"/>
            <a:headEnd/>
            <a:tailEnd/>
          </a:ln>
        </p:spPr>
      </p:pic>
      <p:pic>
        <p:nvPicPr>
          <p:cNvPr id="13314" name="Picture 5"/>
          <p:cNvPicPr>
            <a:picLocks noChangeAspect="1"/>
          </p:cNvPicPr>
          <p:nvPr/>
        </p:nvPicPr>
        <p:blipFill>
          <a:blip r:embed="rId3"/>
          <a:srcRect/>
          <a:stretch>
            <a:fillRect/>
          </a:stretch>
        </p:blipFill>
        <p:spPr bwMode="auto">
          <a:xfrm>
            <a:off x="442913" y="2592388"/>
            <a:ext cx="3279775" cy="3671887"/>
          </a:xfrm>
          <a:prstGeom prst="rect">
            <a:avLst/>
          </a:prstGeom>
          <a:noFill/>
          <a:ln w="9525">
            <a:noFill/>
            <a:miter lim="800000"/>
            <a:headEnd/>
            <a:tailEnd/>
          </a:ln>
        </p:spPr>
      </p:pic>
      <p:pic>
        <p:nvPicPr>
          <p:cNvPr id="13315" name="Picture 2"/>
          <p:cNvPicPr>
            <a:picLocks noChangeAspect="1"/>
          </p:cNvPicPr>
          <p:nvPr/>
        </p:nvPicPr>
        <p:blipFill>
          <a:blip r:embed="rId4"/>
          <a:srcRect/>
          <a:stretch>
            <a:fillRect/>
          </a:stretch>
        </p:blipFill>
        <p:spPr bwMode="auto">
          <a:xfrm>
            <a:off x="598488" y="1341438"/>
            <a:ext cx="2841625" cy="1077912"/>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srcRect/>
          <a:stretch>
            <a:fillRect/>
          </a:stretch>
        </p:blipFill>
        <p:spPr bwMode="auto">
          <a:xfrm>
            <a:off x="431800" y="688975"/>
            <a:ext cx="7310438" cy="5381625"/>
          </a:xfrm>
          <a:prstGeom prst="rect">
            <a:avLst/>
          </a:prstGeom>
          <a:noFill/>
          <a:ln w="9525">
            <a:noFill/>
            <a:miter lim="800000"/>
            <a:headEnd/>
            <a:tailEnd/>
          </a:ln>
        </p:spPr>
      </p:pic>
      <p:sp>
        <p:nvSpPr>
          <p:cNvPr id="22530" name="TextBox 2"/>
          <p:cNvSpPr txBox="1">
            <a:spLocks noChangeArrowheads="1"/>
          </p:cNvSpPr>
          <p:nvPr/>
        </p:nvSpPr>
        <p:spPr bwMode="auto">
          <a:xfrm>
            <a:off x="7991475" y="3736975"/>
            <a:ext cx="3786188" cy="2862263"/>
          </a:xfrm>
          <a:prstGeom prst="rect">
            <a:avLst/>
          </a:prstGeom>
          <a:noFill/>
          <a:ln w="9525">
            <a:noFill/>
            <a:miter lim="800000"/>
            <a:headEnd/>
            <a:tailEnd/>
          </a:ln>
        </p:spPr>
        <p:txBody>
          <a:bodyPr>
            <a:spAutoFit/>
          </a:bodyPr>
          <a:lstStyle/>
          <a:p>
            <a:r>
              <a:rPr lang="en-US">
                <a:latin typeface="Calibri" pitchFamily="34" charset="0"/>
              </a:rPr>
              <a:t>CASE 2 – GERMOPHOBIA Excessive </a:t>
            </a:r>
            <a:r>
              <a:rPr lang="en-US" b="1">
                <a:latin typeface="Calibri" pitchFamily="34" charset="0"/>
              </a:rPr>
              <a:t>washing</a:t>
            </a:r>
            <a:r>
              <a:rPr lang="en-US">
                <a:latin typeface="Calibri" pitchFamily="34" charset="0"/>
              </a:rPr>
              <a:t> is a sign of </a:t>
            </a:r>
            <a:r>
              <a:rPr lang="en-US" b="1">
                <a:latin typeface="Calibri" pitchFamily="34" charset="0"/>
              </a:rPr>
              <a:t>OCD</a:t>
            </a:r>
            <a:r>
              <a:rPr lang="en-US">
                <a:latin typeface="Calibri" pitchFamily="34" charset="0"/>
              </a:rPr>
              <a:t>. Germaphobia often leads to excessive </a:t>
            </a:r>
            <a:r>
              <a:rPr lang="en-US" b="1">
                <a:latin typeface="Calibri" pitchFamily="34" charset="0"/>
              </a:rPr>
              <a:t>hand washing</a:t>
            </a:r>
            <a:r>
              <a:rPr lang="en-US">
                <a:latin typeface="Calibri" pitchFamily="34" charset="0"/>
              </a:rPr>
              <a:t>. ... </a:t>
            </a:r>
            <a:r>
              <a:rPr lang="en-US" b="1">
                <a:latin typeface="Calibri" pitchFamily="34" charset="0"/>
              </a:rPr>
              <a:t>Obsessive</a:t>
            </a:r>
            <a:r>
              <a:rPr lang="en-US">
                <a:latin typeface="Calibri" pitchFamily="34" charset="0"/>
              </a:rPr>
              <a:t> fear of germs or dirt and the compulsion to </a:t>
            </a:r>
            <a:r>
              <a:rPr lang="en-US" b="1">
                <a:latin typeface="Calibri" pitchFamily="34" charset="0"/>
              </a:rPr>
              <a:t>wash</a:t>
            </a:r>
            <a:r>
              <a:rPr lang="en-US">
                <a:latin typeface="Calibri" pitchFamily="34" charset="0"/>
              </a:rPr>
              <a:t> the </a:t>
            </a:r>
            <a:r>
              <a:rPr lang="en-US" b="1">
                <a:latin typeface="Calibri" pitchFamily="34" charset="0"/>
              </a:rPr>
              <a:t>hands</a:t>
            </a:r>
            <a:r>
              <a:rPr lang="en-US">
                <a:latin typeface="Calibri" pitchFamily="34" charset="0"/>
              </a:rPr>
              <a:t> over and over is one of the most common manifestations of </a:t>
            </a:r>
            <a:r>
              <a:rPr lang="en-US" b="1">
                <a:latin typeface="Calibri" pitchFamily="34" charset="0"/>
              </a:rPr>
              <a:t>obsessive</a:t>
            </a:r>
            <a:r>
              <a:rPr lang="en-US">
                <a:latin typeface="Calibri" pitchFamily="34" charset="0"/>
              </a:rPr>
              <a:t>-compulsive disorder (</a:t>
            </a:r>
            <a:r>
              <a:rPr lang="en-US" b="1">
                <a:latin typeface="Calibri" pitchFamily="34" charset="0"/>
              </a:rPr>
              <a:t>OCD</a:t>
            </a:r>
            <a:r>
              <a:rPr lang="en-US">
                <a:latin typeface="Calibri" pitchFamily="34" charset="0"/>
              </a:rPr>
              <a:t>).</a:t>
            </a:r>
            <a:endParaRPr lang="en-GB">
              <a:latin typeface="Calibri" pitchFamily="34" charset="0"/>
            </a:endParaRPr>
          </a:p>
        </p:txBody>
      </p:sp>
      <p:pic>
        <p:nvPicPr>
          <p:cNvPr id="22531" name="Picture 2" descr="Image result for hand washing obsession"/>
          <p:cNvPicPr>
            <a:picLocks noChangeAspect="1" noChangeArrowheads="1"/>
          </p:cNvPicPr>
          <p:nvPr/>
        </p:nvPicPr>
        <p:blipFill>
          <a:blip r:embed="rId3"/>
          <a:srcRect/>
          <a:stretch>
            <a:fillRect/>
          </a:stretch>
        </p:blipFill>
        <p:spPr bwMode="auto">
          <a:xfrm>
            <a:off x="8185150" y="963613"/>
            <a:ext cx="3116263" cy="25352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srcRect/>
          <a:stretch>
            <a:fillRect/>
          </a:stretch>
        </p:blipFill>
        <p:spPr bwMode="auto">
          <a:xfrm>
            <a:off x="1177925" y="823913"/>
            <a:ext cx="9210675" cy="53355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212725" y="846138"/>
            <a:ext cx="8486775" cy="5372100"/>
          </a:xfrm>
          <a:prstGeom prst="rect">
            <a:avLst/>
          </a:prstGeom>
          <a:noFill/>
          <a:ln w="9525">
            <a:noFill/>
            <a:miter lim="800000"/>
            <a:headEnd/>
            <a:tailEnd/>
          </a:ln>
        </p:spPr>
      </p:pic>
      <p:sp>
        <p:nvSpPr>
          <p:cNvPr id="24578" name="TextBox 2"/>
          <p:cNvSpPr txBox="1">
            <a:spLocks noChangeArrowheads="1"/>
          </p:cNvSpPr>
          <p:nvPr/>
        </p:nvSpPr>
        <p:spPr bwMode="auto">
          <a:xfrm>
            <a:off x="8699500" y="3073400"/>
            <a:ext cx="3216275" cy="2862263"/>
          </a:xfrm>
          <a:prstGeom prst="rect">
            <a:avLst/>
          </a:prstGeom>
          <a:noFill/>
          <a:ln w="9525">
            <a:noFill/>
            <a:miter lim="800000"/>
            <a:headEnd/>
            <a:tailEnd/>
          </a:ln>
        </p:spPr>
        <p:txBody>
          <a:bodyPr>
            <a:spAutoFit/>
          </a:bodyPr>
          <a:lstStyle/>
          <a:p>
            <a:r>
              <a:rPr lang="en-US" b="1">
                <a:latin typeface="Calibri" pitchFamily="34" charset="0"/>
              </a:rPr>
              <a:t>CASE 3- RITUALISTIC EATING </a:t>
            </a:r>
          </a:p>
          <a:p>
            <a:r>
              <a:rPr lang="en-US">
                <a:latin typeface="Calibri" pitchFamily="34" charset="0"/>
              </a:rPr>
              <a:t>Eating rituals refer to any compulsory behaviors around food, the preparation of food, the consumption of food, or any situation involving food or eating Many sufferers of obsessive compulsive disorder (OCD) have extreme rituals around food and eating</a:t>
            </a:r>
          </a:p>
        </p:txBody>
      </p:sp>
      <p:pic>
        <p:nvPicPr>
          <p:cNvPr id="24579" name="Picture 3"/>
          <p:cNvPicPr>
            <a:picLocks noChangeAspect="1"/>
          </p:cNvPicPr>
          <p:nvPr/>
        </p:nvPicPr>
        <p:blipFill>
          <a:blip r:embed="rId3"/>
          <a:srcRect/>
          <a:stretch>
            <a:fillRect/>
          </a:stretch>
        </p:blipFill>
        <p:spPr bwMode="auto">
          <a:xfrm>
            <a:off x="8699500" y="258763"/>
            <a:ext cx="2982913" cy="28146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extLst>
          </p:cNvPr>
          <p:cNvSpPr/>
          <p:nvPr/>
        </p:nvSpPr>
        <p:spPr>
          <a:xfrm>
            <a:off x="687388" y="1785938"/>
            <a:ext cx="10964862" cy="3416300"/>
          </a:xfrm>
          <a:prstGeom prst="rect">
            <a:avLst/>
          </a:prstGeom>
        </p:spPr>
        <p:txBody>
          <a:bodyPr>
            <a:spAutoFit/>
          </a:bodyPr>
          <a:lstStyle/>
          <a:p>
            <a:pPr marL="342900" indent="-342900" fontAlgn="auto">
              <a:spcBef>
                <a:spcPts val="0"/>
              </a:spcBef>
              <a:spcAft>
                <a:spcPts val="0"/>
              </a:spcAft>
              <a:buFontTx/>
              <a:buAutoNum type="arabicPeriod"/>
              <a:defRPr/>
            </a:pPr>
            <a:r>
              <a:rPr lang="en-US" dirty="0">
                <a:latin typeface="+mn-lt"/>
                <a:cs typeface="+mn-cs"/>
              </a:rPr>
              <a:t>It is important that individuals are fully involved, so they can influence decisions about what would be effective for them.</a:t>
            </a:r>
          </a:p>
          <a:p>
            <a:pPr marL="342900" indent="-342900" fontAlgn="auto">
              <a:spcBef>
                <a:spcPts val="0"/>
              </a:spcBef>
              <a:spcAft>
                <a:spcPts val="0"/>
              </a:spcAft>
              <a:buFontTx/>
              <a:buAutoNum type="arabicPeriod"/>
              <a:defRPr/>
            </a:pPr>
            <a:endParaRPr lang="en-US" dirty="0">
              <a:latin typeface="+mn-lt"/>
              <a:cs typeface="+mn-cs"/>
            </a:endParaRPr>
          </a:p>
          <a:p>
            <a:pPr marL="342900" indent="-342900" fontAlgn="auto">
              <a:spcBef>
                <a:spcPts val="0"/>
              </a:spcBef>
              <a:spcAft>
                <a:spcPts val="0"/>
              </a:spcAft>
              <a:buFontTx/>
              <a:buAutoNum type="arabicPeriod"/>
              <a:defRPr/>
            </a:pPr>
            <a:r>
              <a:rPr lang="en-US" dirty="0">
                <a:latin typeface="+mn-lt"/>
                <a:cs typeface="+mn-cs"/>
              </a:rPr>
              <a:t>Try and establish what adjustments are needed and review and monitor once implemented so that any reasonable adjustment can change as a persons condition can change.</a:t>
            </a:r>
          </a:p>
          <a:p>
            <a:pPr marL="342900" indent="-342900" fontAlgn="auto">
              <a:spcBef>
                <a:spcPts val="0"/>
              </a:spcBef>
              <a:spcAft>
                <a:spcPts val="0"/>
              </a:spcAft>
              <a:buFontTx/>
              <a:buAutoNum type="arabicPeriod"/>
              <a:defRPr/>
            </a:pPr>
            <a:endParaRPr lang="en-US" dirty="0">
              <a:latin typeface="+mn-lt"/>
              <a:cs typeface="+mn-cs"/>
            </a:endParaRPr>
          </a:p>
          <a:p>
            <a:pPr marL="342900" indent="-342900" fontAlgn="auto">
              <a:spcBef>
                <a:spcPts val="0"/>
              </a:spcBef>
              <a:spcAft>
                <a:spcPts val="0"/>
              </a:spcAft>
              <a:buFontTx/>
              <a:buAutoNum type="arabicPeriod" startAt="3"/>
              <a:defRPr/>
            </a:pPr>
            <a:r>
              <a:rPr lang="en-US" dirty="0">
                <a:latin typeface="+mn-lt"/>
                <a:cs typeface="+mn-cs"/>
              </a:rPr>
              <a:t>Think about how a colleagues Mental health condition and medication may impacts on their ability to carry out their job. </a:t>
            </a:r>
          </a:p>
          <a:p>
            <a:pPr marL="342900" indent="-342900" fontAlgn="auto">
              <a:spcBef>
                <a:spcPts val="0"/>
              </a:spcBef>
              <a:spcAft>
                <a:spcPts val="0"/>
              </a:spcAft>
              <a:buFontTx/>
              <a:buAutoNum type="arabicPeriod" startAt="3"/>
              <a:defRPr/>
            </a:pPr>
            <a:endParaRPr lang="en-US" dirty="0">
              <a:latin typeface="+mn-lt"/>
              <a:cs typeface="+mn-cs"/>
            </a:endParaRPr>
          </a:p>
          <a:p>
            <a:pPr marL="342900" indent="-342900" fontAlgn="auto">
              <a:spcBef>
                <a:spcPts val="0"/>
              </a:spcBef>
              <a:spcAft>
                <a:spcPts val="0"/>
              </a:spcAft>
              <a:buFontTx/>
              <a:buAutoNum type="arabicPeriod" startAt="4"/>
              <a:defRPr/>
            </a:pPr>
            <a:r>
              <a:rPr lang="en-US" dirty="0">
                <a:latin typeface="+mn-lt"/>
                <a:cs typeface="+mn-cs"/>
              </a:rPr>
              <a:t>The Reasonable adjustment agreements should be detailed in a person specific risk assessment.</a:t>
            </a:r>
          </a:p>
          <a:p>
            <a:pPr marL="342900" indent="-342900" fontAlgn="auto">
              <a:spcBef>
                <a:spcPts val="0"/>
              </a:spcBef>
              <a:spcAft>
                <a:spcPts val="0"/>
              </a:spcAft>
              <a:buFontTx/>
              <a:buAutoNum type="arabicPeriod" startAt="4"/>
              <a:defRPr/>
            </a:pPr>
            <a:endParaRPr lang="en-US" dirty="0">
              <a:latin typeface="+mn-lt"/>
              <a:cs typeface="+mn-cs"/>
            </a:endParaRPr>
          </a:p>
          <a:p>
            <a:pPr fontAlgn="auto">
              <a:spcBef>
                <a:spcPts val="0"/>
              </a:spcBef>
              <a:spcAft>
                <a:spcPts val="0"/>
              </a:spcAft>
              <a:defRPr/>
            </a:pPr>
            <a:r>
              <a:rPr lang="en-US" dirty="0">
                <a:latin typeface="+mn-lt"/>
                <a:cs typeface="+mn-cs"/>
              </a:rPr>
              <a:t>5.    Retain privacy and confidentiality agreements throughout</a:t>
            </a:r>
            <a:endParaRPr lang="en-GB" dirty="0">
              <a:latin typeface="+mn-lt"/>
              <a:cs typeface="+mn-cs"/>
            </a:endParaRPr>
          </a:p>
        </p:txBody>
      </p:sp>
      <p:sp>
        <p:nvSpPr>
          <p:cNvPr id="25602" name="TextBox 3"/>
          <p:cNvSpPr txBox="1">
            <a:spLocks noChangeArrowheads="1"/>
          </p:cNvSpPr>
          <p:nvPr/>
        </p:nvSpPr>
        <p:spPr bwMode="auto">
          <a:xfrm>
            <a:off x="2082800" y="574675"/>
            <a:ext cx="8758238" cy="1076325"/>
          </a:xfrm>
          <a:prstGeom prst="rect">
            <a:avLst/>
          </a:prstGeom>
          <a:noFill/>
          <a:ln w="9525">
            <a:noFill/>
            <a:miter lim="800000"/>
            <a:headEnd/>
            <a:tailEnd/>
          </a:ln>
        </p:spPr>
        <p:txBody>
          <a:bodyPr>
            <a:spAutoFit/>
          </a:bodyPr>
          <a:lstStyle/>
          <a:p>
            <a:r>
              <a:rPr lang="en-GB" sz="3200">
                <a:solidFill>
                  <a:srgbClr val="FF0000"/>
                </a:solidFill>
                <a:latin typeface="Calibri" pitchFamily="34" charset="0"/>
              </a:rPr>
              <a:t>Thinking about supporting with a reasonable adjustment…………..</a:t>
            </a:r>
          </a:p>
        </p:txBody>
      </p:sp>
      <p:sp>
        <p:nvSpPr>
          <p:cNvPr id="25603" name="AutoShape 2" descr="Image result for thinking images"/>
          <p:cNvSpPr>
            <a:spLocks noChangeAspect="1" noChangeArrowheads="1"/>
          </p:cNvSpPr>
          <p:nvPr/>
        </p:nvSpPr>
        <p:spPr bwMode="auto">
          <a:xfrm>
            <a:off x="8172450" y="5505450"/>
            <a:ext cx="1641475" cy="1641475"/>
          </a:xfrm>
          <a:prstGeom prst="rect">
            <a:avLst/>
          </a:prstGeom>
          <a:noFill/>
          <a:ln w="9525">
            <a:noFill/>
            <a:miter lim="800000"/>
            <a:headEnd/>
            <a:tailEnd/>
          </a:ln>
        </p:spPr>
        <p:txBody>
          <a:bodyPr/>
          <a:lstStyle/>
          <a:p>
            <a:endParaRPr lang="en-GB">
              <a:latin typeface="Calibri" pitchFamily="34" charset="0"/>
            </a:endParaRPr>
          </a:p>
        </p:txBody>
      </p:sp>
      <p:pic>
        <p:nvPicPr>
          <p:cNvPr id="25604" name="Picture 5"/>
          <p:cNvPicPr>
            <a:picLocks noChangeAspect="1"/>
          </p:cNvPicPr>
          <p:nvPr/>
        </p:nvPicPr>
        <p:blipFill>
          <a:blip r:embed="rId2"/>
          <a:srcRect/>
          <a:stretch>
            <a:fillRect/>
          </a:stretch>
        </p:blipFill>
        <p:spPr bwMode="auto">
          <a:xfrm>
            <a:off x="34925" y="0"/>
            <a:ext cx="1712913" cy="16859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srcRect/>
          <a:stretch>
            <a:fillRect/>
          </a:stretch>
        </p:blipFill>
        <p:spPr bwMode="auto">
          <a:xfrm>
            <a:off x="674688" y="593725"/>
            <a:ext cx="4281487" cy="2305050"/>
          </a:xfrm>
          <a:prstGeom prst="rect">
            <a:avLst/>
          </a:prstGeom>
          <a:noFill/>
          <a:ln w="9525">
            <a:noFill/>
            <a:miter lim="800000"/>
            <a:headEnd/>
            <a:tailEnd/>
          </a:ln>
        </p:spPr>
      </p:pic>
      <p:sp>
        <p:nvSpPr>
          <p:cNvPr id="3" name="Rectangle 2">
            <a:extLst>
              <a:ext uri="{FF2B5EF4-FFF2-40B4-BE49-F238E27FC236}"/>
            </a:extLst>
          </p:cNvPr>
          <p:cNvSpPr/>
          <p:nvPr/>
        </p:nvSpPr>
        <p:spPr>
          <a:xfrm>
            <a:off x="1030288" y="3346450"/>
            <a:ext cx="6208712" cy="2308225"/>
          </a:xfrm>
          <a:prstGeom prst="rect">
            <a:avLst/>
          </a:prstGeom>
        </p:spPr>
        <p:txBody>
          <a:bodyPr>
            <a:spAutoFit/>
          </a:bodyPr>
          <a:lstStyle/>
          <a:p>
            <a:pPr fontAlgn="auto">
              <a:spcBef>
                <a:spcPts val="0"/>
              </a:spcBef>
              <a:spcAft>
                <a:spcPts val="0"/>
              </a:spcAft>
              <a:defRPr/>
            </a:pPr>
            <a:r>
              <a:rPr lang="en-US" dirty="0">
                <a:latin typeface="+mn-lt"/>
                <a:cs typeface="+mn-cs"/>
              </a:rPr>
              <a:t>Rethink Mental Illness have identified the importance of workspace ‘Quiet areas’ or Quiet Rooms’ or dedicated ‘Quiet Spaces’   	</a:t>
            </a:r>
            <a:r>
              <a:rPr lang="en-US" dirty="0">
                <a:solidFill>
                  <a:srgbClr val="FF0000"/>
                </a:solidFill>
                <a:latin typeface="+mn-lt"/>
                <a:cs typeface="+mn-cs"/>
              </a:rPr>
              <a:t>Q</a:t>
            </a:r>
            <a:r>
              <a:rPr lang="en-US" dirty="0">
                <a:latin typeface="+mn-lt"/>
                <a:cs typeface="+mn-cs"/>
              </a:rPr>
              <a:t>- Why???</a:t>
            </a:r>
          </a:p>
          <a:p>
            <a:pPr fontAlgn="auto">
              <a:spcBef>
                <a:spcPts val="0"/>
              </a:spcBef>
              <a:spcAft>
                <a:spcPts val="0"/>
              </a:spcAft>
              <a:defRPr/>
            </a:pPr>
            <a:r>
              <a:rPr lang="en-US" dirty="0">
                <a:latin typeface="+mn-lt"/>
                <a:cs typeface="+mn-cs"/>
              </a:rPr>
              <a:t>                  </a:t>
            </a:r>
            <a:r>
              <a:rPr lang="en-US" dirty="0">
                <a:solidFill>
                  <a:schemeClr val="accent6">
                    <a:lumMod val="50000"/>
                  </a:schemeClr>
                </a:solidFill>
                <a:latin typeface="+mn-lt"/>
                <a:cs typeface="+mn-cs"/>
              </a:rPr>
              <a:t>A</a:t>
            </a:r>
            <a:r>
              <a:rPr lang="en-US" dirty="0">
                <a:latin typeface="+mn-lt"/>
                <a:cs typeface="+mn-cs"/>
              </a:rPr>
              <a:t>- The level of activity and noise in the workplace can have a serious effect on how people are able to work. </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dirty="0">
                <a:latin typeface="+mn-lt"/>
                <a:cs typeface="+mn-cs"/>
              </a:rPr>
              <a:t>A noisy, busy workplace can be difficult to cope with, So  changing the workspace physically could help. </a:t>
            </a:r>
            <a:endParaRPr lang="en-GB" dirty="0">
              <a:latin typeface="+mn-lt"/>
              <a:cs typeface="+mn-cs"/>
            </a:endParaRPr>
          </a:p>
        </p:txBody>
      </p:sp>
      <p:pic>
        <p:nvPicPr>
          <p:cNvPr id="26627" name="Picture 3"/>
          <p:cNvPicPr>
            <a:picLocks noChangeAspect="1"/>
          </p:cNvPicPr>
          <p:nvPr/>
        </p:nvPicPr>
        <p:blipFill>
          <a:blip r:embed="rId3"/>
          <a:srcRect/>
          <a:stretch>
            <a:fillRect/>
          </a:stretch>
        </p:blipFill>
        <p:spPr bwMode="auto">
          <a:xfrm>
            <a:off x="4864100" y="355600"/>
            <a:ext cx="6627813" cy="2781300"/>
          </a:xfrm>
          <a:prstGeom prst="rect">
            <a:avLst/>
          </a:prstGeom>
          <a:noFill/>
          <a:ln w="9525">
            <a:noFill/>
            <a:miter lim="800000"/>
            <a:headEnd/>
            <a:tailEnd/>
          </a:ln>
        </p:spPr>
      </p:pic>
      <p:pic>
        <p:nvPicPr>
          <p:cNvPr id="26628" name="Picture 2" descr="https://cdn.sivanaspirit.com/wp-content/uploads/2016/07/04141008/un-92-896x580.jpg"/>
          <p:cNvPicPr>
            <a:picLocks noChangeAspect="1" noChangeArrowheads="1"/>
          </p:cNvPicPr>
          <p:nvPr/>
        </p:nvPicPr>
        <p:blipFill>
          <a:blip r:embed="rId4"/>
          <a:srcRect/>
          <a:stretch>
            <a:fillRect/>
          </a:stretch>
        </p:blipFill>
        <p:spPr bwMode="auto">
          <a:xfrm>
            <a:off x="8342313" y="3619500"/>
            <a:ext cx="3330575" cy="215741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Screenshot 2019-02-24 at 14.58.35.png"/>
          <p:cNvPicPr>
            <a:picLocks noChangeAspect="1"/>
          </p:cNvPicPr>
          <p:nvPr/>
        </p:nvPicPr>
        <p:blipFill>
          <a:blip r:embed="rId2"/>
          <a:srcRect/>
          <a:stretch>
            <a:fillRect/>
          </a:stretch>
        </p:blipFill>
        <p:spPr bwMode="auto">
          <a:xfrm>
            <a:off x="635000" y="0"/>
            <a:ext cx="10918825"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Screenshot 2019-02-24 at 14.59.03.png"/>
          <p:cNvPicPr>
            <a:picLocks noChangeAspect="1"/>
          </p:cNvPicPr>
          <p:nvPr/>
        </p:nvPicPr>
        <p:blipFill>
          <a:blip r:embed="rId2"/>
          <a:srcRect/>
          <a:stretch>
            <a:fillRect/>
          </a:stretch>
        </p:blipFill>
        <p:spPr bwMode="auto">
          <a:xfrm>
            <a:off x="3073400" y="0"/>
            <a:ext cx="6042025"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917575" y="303213"/>
            <a:ext cx="10375900" cy="922337"/>
          </a:xfrm>
          <a:prstGeom prst="rect">
            <a:avLst/>
          </a:prstGeom>
          <a:noFill/>
          <a:ln w="9525">
            <a:noFill/>
            <a:miter lim="800000"/>
            <a:headEnd/>
            <a:tailEnd/>
          </a:ln>
        </p:spPr>
        <p:txBody>
          <a:bodyPr>
            <a:spAutoFit/>
          </a:bodyPr>
          <a:lstStyle/>
          <a:p>
            <a:r>
              <a:rPr lang="en-GB">
                <a:latin typeface="Calibri" pitchFamily="34" charset="0"/>
              </a:rPr>
              <a:t>WALLASEY D.O..  We now have a dedicated ’Quiet room’ where staff can go if they feel they need a break in a quiet area away from the canteen or their workstation  and this area has been filled with supporting Mental Health information</a:t>
            </a:r>
          </a:p>
        </p:txBody>
      </p:sp>
      <p:pic>
        <p:nvPicPr>
          <p:cNvPr id="29698" name="Picture 3"/>
          <p:cNvPicPr>
            <a:picLocks noChangeAspect="1"/>
          </p:cNvPicPr>
          <p:nvPr/>
        </p:nvPicPr>
        <p:blipFill>
          <a:blip r:embed="rId2"/>
          <a:srcRect/>
          <a:stretch>
            <a:fillRect/>
          </a:stretch>
        </p:blipFill>
        <p:spPr bwMode="auto">
          <a:xfrm>
            <a:off x="917575" y="1625600"/>
            <a:ext cx="6586538" cy="4940300"/>
          </a:xfrm>
          <a:prstGeom prst="rect">
            <a:avLst/>
          </a:prstGeom>
          <a:noFill/>
          <a:ln w="9525">
            <a:noFill/>
            <a:miter lim="800000"/>
            <a:headEnd/>
            <a:tailEnd/>
          </a:ln>
        </p:spPr>
      </p:pic>
      <p:pic>
        <p:nvPicPr>
          <p:cNvPr id="29699" name="Picture 5"/>
          <p:cNvPicPr>
            <a:picLocks noChangeAspect="1"/>
          </p:cNvPicPr>
          <p:nvPr/>
        </p:nvPicPr>
        <p:blipFill>
          <a:blip r:embed="rId3"/>
          <a:srcRect/>
          <a:stretch>
            <a:fillRect/>
          </a:stretch>
        </p:blipFill>
        <p:spPr bwMode="auto">
          <a:xfrm>
            <a:off x="7750175" y="1338263"/>
            <a:ext cx="3990975" cy="53213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p:cNvPicPr>
          <p:nvPr/>
        </p:nvPicPr>
        <p:blipFill>
          <a:blip r:embed="rId2"/>
          <a:srcRect/>
          <a:stretch>
            <a:fillRect/>
          </a:stretch>
        </p:blipFill>
        <p:spPr bwMode="auto">
          <a:xfrm>
            <a:off x="377825" y="419100"/>
            <a:ext cx="6305550" cy="6367463"/>
          </a:xfrm>
          <a:prstGeom prst="rect">
            <a:avLst/>
          </a:prstGeom>
          <a:noFill/>
          <a:ln w="9525">
            <a:noFill/>
            <a:miter lim="800000"/>
            <a:headEnd/>
            <a:tailEnd/>
          </a:ln>
        </p:spPr>
      </p:pic>
      <p:pic>
        <p:nvPicPr>
          <p:cNvPr id="30722" name="Picture 4"/>
          <p:cNvPicPr>
            <a:picLocks noChangeAspect="1"/>
          </p:cNvPicPr>
          <p:nvPr/>
        </p:nvPicPr>
        <p:blipFill>
          <a:blip r:embed="rId3"/>
          <a:srcRect/>
          <a:stretch>
            <a:fillRect/>
          </a:stretch>
        </p:blipFill>
        <p:spPr bwMode="auto">
          <a:xfrm>
            <a:off x="6872288" y="349250"/>
            <a:ext cx="4335462" cy="3341688"/>
          </a:xfrm>
          <a:prstGeom prst="rect">
            <a:avLst/>
          </a:prstGeom>
          <a:noFill/>
          <a:ln w="9525">
            <a:noFill/>
            <a:miter lim="800000"/>
            <a:headEnd/>
            <a:tailEnd/>
          </a:ln>
        </p:spPr>
      </p:pic>
      <p:pic>
        <p:nvPicPr>
          <p:cNvPr id="30723" name="Picture 5"/>
          <p:cNvPicPr>
            <a:picLocks noChangeAspect="1"/>
          </p:cNvPicPr>
          <p:nvPr/>
        </p:nvPicPr>
        <p:blipFill>
          <a:blip r:embed="rId4"/>
          <a:srcRect/>
          <a:stretch>
            <a:fillRect/>
          </a:stretch>
        </p:blipFill>
        <p:spPr bwMode="auto">
          <a:xfrm>
            <a:off x="7321550" y="3786188"/>
            <a:ext cx="3198813" cy="30003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
          <p:cNvSpPr txBox="1">
            <a:spLocks noChangeArrowheads="1"/>
          </p:cNvSpPr>
          <p:nvPr/>
        </p:nvSpPr>
        <p:spPr bwMode="auto">
          <a:xfrm>
            <a:off x="801688" y="320675"/>
            <a:ext cx="9455150" cy="522288"/>
          </a:xfrm>
          <a:prstGeom prst="rect">
            <a:avLst/>
          </a:prstGeom>
          <a:noFill/>
          <a:ln w="9525">
            <a:noFill/>
            <a:miter lim="800000"/>
            <a:headEnd/>
            <a:tailEnd/>
          </a:ln>
        </p:spPr>
        <p:txBody>
          <a:bodyPr>
            <a:spAutoFit/>
          </a:bodyPr>
          <a:lstStyle/>
          <a:p>
            <a:r>
              <a:rPr lang="en-GB" sz="2400">
                <a:solidFill>
                  <a:srgbClr val="FF0000"/>
                </a:solidFill>
                <a:latin typeface="Calibri" pitchFamily="34" charset="0"/>
              </a:rPr>
              <a:t>Quiet rooms can be a </a:t>
            </a:r>
            <a:r>
              <a:rPr lang="en-GB" sz="2400" b="1" u="sng">
                <a:solidFill>
                  <a:srgbClr val="FF0000"/>
                </a:solidFill>
                <a:latin typeface="Calibri" pitchFamily="34" charset="0"/>
              </a:rPr>
              <a:t>key area </a:t>
            </a:r>
            <a:r>
              <a:rPr lang="en-GB" sz="2400">
                <a:solidFill>
                  <a:srgbClr val="FF0000"/>
                </a:solidFill>
                <a:latin typeface="Calibri" pitchFamily="34" charset="0"/>
              </a:rPr>
              <a:t>for displaying supporting  information</a:t>
            </a:r>
            <a:r>
              <a:rPr lang="en-GB" sz="2800">
                <a:solidFill>
                  <a:srgbClr val="FF0000"/>
                </a:solidFill>
                <a:latin typeface="Calibri" pitchFamily="34" charset="0"/>
              </a:rPr>
              <a:t>………</a:t>
            </a:r>
          </a:p>
        </p:txBody>
      </p:sp>
      <p:pic>
        <p:nvPicPr>
          <p:cNvPr id="31746" name="Picture 2" descr="http://ballymena.today/wordpress/wp-content/uploads/2014/10/samaritins_0.png"/>
          <p:cNvPicPr>
            <a:picLocks noChangeAspect="1" noChangeArrowheads="1"/>
          </p:cNvPicPr>
          <p:nvPr/>
        </p:nvPicPr>
        <p:blipFill>
          <a:blip r:embed="rId2"/>
          <a:srcRect t="29459" b="29456"/>
          <a:stretch>
            <a:fillRect/>
          </a:stretch>
        </p:blipFill>
        <p:spPr bwMode="auto">
          <a:xfrm>
            <a:off x="579438" y="1049338"/>
            <a:ext cx="3360737" cy="914400"/>
          </a:xfrm>
          <a:prstGeom prst="rect">
            <a:avLst/>
          </a:prstGeom>
          <a:noFill/>
          <a:ln w="9525">
            <a:noFill/>
            <a:miter lim="800000"/>
            <a:headEnd/>
            <a:tailEnd/>
          </a:ln>
        </p:spPr>
      </p:pic>
      <p:pic>
        <p:nvPicPr>
          <p:cNvPr id="31747" name="Picture 3"/>
          <p:cNvPicPr>
            <a:picLocks noChangeAspect="1" noChangeArrowheads="1"/>
          </p:cNvPicPr>
          <p:nvPr/>
        </p:nvPicPr>
        <p:blipFill>
          <a:blip r:embed="rId3"/>
          <a:srcRect/>
          <a:stretch>
            <a:fillRect/>
          </a:stretch>
        </p:blipFill>
        <p:spPr bwMode="auto">
          <a:xfrm>
            <a:off x="4321175" y="1049338"/>
            <a:ext cx="2190750" cy="892175"/>
          </a:xfrm>
          <a:prstGeom prst="rect">
            <a:avLst/>
          </a:prstGeom>
          <a:noFill/>
          <a:ln w="9525">
            <a:noFill/>
            <a:miter lim="800000"/>
            <a:headEnd/>
            <a:tailEnd/>
          </a:ln>
        </p:spPr>
      </p:pic>
      <p:pic>
        <p:nvPicPr>
          <p:cNvPr id="31748" name="Picture 4"/>
          <p:cNvPicPr>
            <a:picLocks noChangeAspect="1" noChangeArrowheads="1"/>
          </p:cNvPicPr>
          <p:nvPr/>
        </p:nvPicPr>
        <p:blipFill>
          <a:blip r:embed="rId4"/>
          <a:srcRect/>
          <a:stretch>
            <a:fillRect/>
          </a:stretch>
        </p:blipFill>
        <p:spPr bwMode="auto">
          <a:xfrm>
            <a:off x="6727825" y="1198563"/>
            <a:ext cx="962025" cy="593725"/>
          </a:xfrm>
          <a:prstGeom prst="rect">
            <a:avLst/>
          </a:prstGeom>
          <a:noFill/>
          <a:ln w="9525">
            <a:noFill/>
            <a:miter lim="800000"/>
            <a:headEnd/>
            <a:tailEnd/>
          </a:ln>
        </p:spPr>
      </p:pic>
      <p:pic>
        <p:nvPicPr>
          <p:cNvPr id="31749" name="Picture 5" descr="http://resources.mynewsdesk.com/image/upload/t_open_graph_image/b2a1t38otzcty5svferv.jpg"/>
          <p:cNvPicPr>
            <a:picLocks noChangeAspect="1" noChangeArrowheads="1"/>
          </p:cNvPicPr>
          <p:nvPr/>
        </p:nvPicPr>
        <p:blipFill>
          <a:blip r:embed="rId5"/>
          <a:srcRect l="10149" t="2536" r="9630" b="2536"/>
          <a:stretch>
            <a:fillRect/>
          </a:stretch>
        </p:blipFill>
        <p:spPr bwMode="auto">
          <a:xfrm>
            <a:off x="9923463" y="1049338"/>
            <a:ext cx="903287" cy="919162"/>
          </a:xfrm>
          <a:prstGeom prst="rect">
            <a:avLst/>
          </a:prstGeom>
          <a:noFill/>
          <a:ln w="9525">
            <a:noFill/>
            <a:miter lim="800000"/>
            <a:headEnd/>
            <a:tailEnd/>
          </a:ln>
        </p:spPr>
      </p:pic>
      <p:pic>
        <p:nvPicPr>
          <p:cNvPr id="31750" name="Picture 6" descr="https://yt3.ggpht.com/-qZ9p6qBynl0/AAAAAAAAAAI/AAAAAAAAAAA/Dscdl_cy1TQ/s900-c-k-no/photo.jpg"/>
          <p:cNvPicPr>
            <a:picLocks noChangeAspect="1" noChangeArrowheads="1"/>
          </p:cNvPicPr>
          <p:nvPr/>
        </p:nvPicPr>
        <p:blipFill>
          <a:blip r:embed="rId6"/>
          <a:srcRect/>
          <a:stretch>
            <a:fillRect/>
          </a:stretch>
        </p:blipFill>
        <p:spPr bwMode="auto">
          <a:xfrm>
            <a:off x="8093075" y="1049338"/>
            <a:ext cx="1352550" cy="1095375"/>
          </a:xfrm>
          <a:prstGeom prst="rect">
            <a:avLst/>
          </a:prstGeom>
          <a:noFill/>
          <a:ln w="9525">
            <a:noFill/>
            <a:miter lim="800000"/>
            <a:headEnd/>
            <a:tailEnd/>
          </a:ln>
        </p:spPr>
      </p:pic>
      <p:pic>
        <p:nvPicPr>
          <p:cNvPr id="31751" name="Picture 7" descr="https://www.silvermarbles.co.uk/wp-content/uploads/2014/07/new-website-thumbs+nopanic.jpg"/>
          <p:cNvPicPr>
            <a:picLocks noChangeAspect="1" noChangeArrowheads="1"/>
          </p:cNvPicPr>
          <p:nvPr/>
        </p:nvPicPr>
        <p:blipFill>
          <a:blip r:embed="rId7"/>
          <a:srcRect l="14948" t="27554" r="10318" b="27252"/>
          <a:stretch>
            <a:fillRect/>
          </a:stretch>
        </p:blipFill>
        <p:spPr bwMode="auto">
          <a:xfrm>
            <a:off x="801688" y="2603500"/>
            <a:ext cx="2384425" cy="903288"/>
          </a:xfrm>
          <a:prstGeom prst="rect">
            <a:avLst/>
          </a:prstGeom>
          <a:noFill/>
          <a:ln w="9525">
            <a:noFill/>
            <a:miter lim="800000"/>
            <a:headEnd/>
            <a:tailEnd/>
          </a:ln>
        </p:spPr>
      </p:pic>
      <p:pic>
        <p:nvPicPr>
          <p:cNvPr id="31752" name="Picture 8" descr="http://www.wishboneart.co.uk/wp-content/uploads/2015/01/OCD-Action.png"/>
          <p:cNvPicPr>
            <a:picLocks noChangeAspect="1" noChangeArrowheads="1"/>
          </p:cNvPicPr>
          <p:nvPr/>
        </p:nvPicPr>
        <p:blipFill>
          <a:blip r:embed="rId8"/>
          <a:srcRect/>
          <a:stretch>
            <a:fillRect/>
          </a:stretch>
        </p:blipFill>
        <p:spPr bwMode="auto">
          <a:xfrm>
            <a:off x="4124325" y="2603500"/>
            <a:ext cx="1890713" cy="776288"/>
          </a:xfrm>
          <a:prstGeom prst="rect">
            <a:avLst/>
          </a:prstGeom>
          <a:noFill/>
          <a:ln w="9525">
            <a:noFill/>
            <a:miter lim="800000"/>
            <a:headEnd/>
            <a:tailEnd/>
          </a:ln>
        </p:spPr>
      </p:pic>
      <p:pic>
        <p:nvPicPr>
          <p:cNvPr id="31753" name="Picture 9" descr="http://www.boltonft.nhs.uk/wp-content/uploads/2014/03/ocd-uk.jpg"/>
          <p:cNvPicPr>
            <a:picLocks noChangeAspect="1" noChangeArrowheads="1"/>
          </p:cNvPicPr>
          <p:nvPr/>
        </p:nvPicPr>
        <p:blipFill>
          <a:blip r:embed="rId9"/>
          <a:srcRect/>
          <a:stretch>
            <a:fillRect/>
          </a:stretch>
        </p:blipFill>
        <p:spPr bwMode="auto">
          <a:xfrm>
            <a:off x="6354763" y="2713038"/>
            <a:ext cx="3568700" cy="793750"/>
          </a:xfrm>
          <a:prstGeom prst="rect">
            <a:avLst/>
          </a:prstGeom>
          <a:noFill/>
          <a:ln w="9525">
            <a:noFill/>
            <a:miter lim="800000"/>
            <a:headEnd/>
            <a:tailEnd/>
          </a:ln>
        </p:spPr>
      </p:pic>
      <p:pic>
        <p:nvPicPr>
          <p:cNvPr id="31754" name="Picture 10" descr="http://www.victimservicescheshire.co.uk/media/1203/papyrus.jpg"/>
          <p:cNvPicPr>
            <a:picLocks noChangeAspect="1" noChangeArrowheads="1"/>
          </p:cNvPicPr>
          <p:nvPr/>
        </p:nvPicPr>
        <p:blipFill>
          <a:blip r:embed="rId10"/>
          <a:srcRect/>
          <a:stretch>
            <a:fillRect/>
          </a:stretch>
        </p:blipFill>
        <p:spPr bwMode="auto">
          <a:xfrm>
            <a:off x="10374313" y="2713038"/>
            <a:ext cx="1473200" cy="1009650"/>
          </a:xfrm>
          <a:prstGeom prst="rect">
            <a:avLst/>
          </a:prstGeom>
          <a:noFill/>
          <a:ln w="9525">
            <a:noFill/>
            <a:miter lim="800000"/>
            <a:headEnd/>
            <a:tailEnd/>
          </a:ln>
        </p:spPr>
      </p:pic>
      <p:pic>
        <p:nvPicPr>
          <p:cNvPr id="31755" name="Picture 11" descr="http://ic.c4assets.com/bips/the-stranger-on-the-bridge/homepage/8b112e14-71b1-411f-a84e-9182e9cece6b.jpg?interpolation=progressive-bicubic&amp;output-quality=90"/>
          <p:cNvPicPr>
            <a:picLocks noChangeAspect="1" noChangeArrowheads="1"/>
          </p:cNvPicPr>
          <p:nvPr/>
        </p:nvPicPr>
        <p:blipFill>
          <a:blip r:embed="rId11"/>
          <a:srcRect/>
          <a:stretch>
            <a:fillRect/>
          </a:stretch>
        </p:blipFill>
        <p:spPr bwMode="auto">
          <a:xfrm>
            <a:off x="525463" y="3722688"/>
            <a:ext cx="1449387" cy="1085850"/>
          </a:xfrm>
          <a:prstGeom prst="rect">
            <a:avLst/>
          </a:prstGeom>
          <a:noFill/>
          <a:ln w="9525">
            <a:noFill/>
            <a:miter lim="800000"/>
            <a:headEnd/>
            <a:tailEnd/>
          </a:ln>
        </p:spPr>
      </p:pic>
      <p:pic>
        <p:nvPicPr>
          <p:cNvPr id="31756" name="Picture 12" descr="https://pbs.twimg.com/profile_images/790850583020335108/MeK5bndW_400x400.jpg"/>
          <p:cNvPicPr>
            <a:picLocks noChangeAspect="1" noChangeArrowheads="1"/>
          </p:cNvPicPr>
          <p:nvPr/>
        </p:nvPicPr>
        <p:blipFill>
          <a:blip r:embed="rId12"/>
          <a:srcRect/>
          <a:stretch>
            <a:fillRect/>
          </a:stretch>
        </p:blipFill>
        <p:spPr bwMode="auto">
          <a:xfrm>
            <a:off x="2511425" y="3606800"/>
            <a:ext cx="1809750" cy="1811338"/>
          </a:xfrm>
          <a:prstGeom prst="rect">
            <a:avLst/>
          </a:prstGeom>
          <a:noFill/>
          <a:ln w="9525">
            <a:noFill/>
            <a:miter lim="800000"/>
            <a:headEnd/>
            <a:tailEnd/>
          </a:ln>
        </p:spPr>
      </p:pic>
      <p:pic>
        <p:nvPicPr>
          <p:cNvPr id="31757" name="Picture 13" descr="http://3.bp.blogspot.com/-7E7IJLXazfk/TzvsXTi9OyI/AAAAAAAAAOA/u-GuyjU4rKw/s1600/Young+Minds+logo.png"/>
          <p:cNvPicPr>
            <a:picLocks noChangeAspect="1" noChangeArrowheads="1"/>
          </p:cNvPicPr>
          <p:nvPr/>
        </p:nvPicPr>
        <p:blipFill>
          <a:blip r:embed="rId13"/>
          <a:srcRect/>
          <a:stretch>
            <a:fillRect/>
          </a:stretch>
        </p:blipFill>
        <p:spPr bwMode="auto">
          <a:xfrm>
            <a:off x="4619625" y="3779838"/>
            <a:ext cx="2559050" cy="733425"/>
          </a:xfrm>
          <a:prstGeom prst="rect">
            <a:avLst/>
          </a:prstGeom>
          <a:noFill/>
          <a:ln w="9525">
            <a:noFill/>
            <a:miter lim="800000"/>
            <a:headEnd/>
            <a:tailEnd/>
          </a:ln>
        </p:spPr>
      </p:pic>
      <p:pic>
        <p:nvPicPr>
          <p:cNvPr id="31758" name="Picture 14" descr="https://pbs.twimg.com/profile_images/1737189774/white_on_pink_twit_400x400.PNG"/>
          <p:cNvPicPr>
            <a:picLocks noChangeAspect="1" noChangeArrowheads="1"/>
          </p:cNvPicPr>
          <p:nvPr/>
        </p:nvPicPr>
        <p:blipFill>
          <a:blip r:embed="rId14"/>
          <a:srcRect/>
          <a:stretch>
            <a:fillRect/>
          </a:stretch>
        </p:blipFill>
        <p:spPr bwMode="auto">
          <a:xfrm>
            <a:off x="7569200" y="3805238"/>
            <a:ext cx="1462088" cy="1003300"/>
          </a:xfrm>
          <a:prstGeom prst="rect">
            <a:avLst/>
          </a:prstGeom>
          <a:noFill/>
          <a:ln w="9525">
            <a:noFill/>
            <a:miter lim="800000"/>
            <a:headEnd/>
            <a:tailEnd/>
          </a:ln>
        </p:spPr>
      </p:pic>
      <p:pic>
        <p:nvPicPr>
          <p:cNvPr id="31759" name="Picture 15" descr="See the source image"/>
          <p:cNvPicPr>
            <a:picLocks noChangeAspect="1" noChangeArrowheads="1"/>
          </p:cNvPicPr>
          <p:nvPr/>
        </p:nvPicPr>
        <p:blipFill>
          <a:blip r:embed="rId15"/>
          <a:srcRect/>
          <a:stretch>
            <a:fillRect/>
          </a:stretch>
        </p:blipFill>
        <p:spPr bwMode="auto">
          <a:xfrm>
            <a:off x="9277350" y="4029075"/>
            <a:ext cx="979488" cy="957263"/>
          </a:xfrm>
          <a:prstGeom prst="rect">
            <a:avLst/>
          </a:prstGeom>
          <a:noFill/>
          <a:ln w="9525">
            <a:noFill/>
            <a:miter lim="800000"/>
            <a:headEnd/>
            <a:tailEnd/>
          </a:ln>
        </p:spPr>
      </p:pic>
      <p:pic>
        <p:nvPicPr>
          <p:cNvPr id="31760" name="Picture 16" descr="http://www.together-uk.org/wp-content/uploads/2015/04/XmOlzW2z-500x500.jpeg"/>
          <p:cNvPicPr>
            <a:picLocks noChangeAspect="1" noChangeArrowheads="1"/>
          </p:cNvPicPr>
          <p:nvPr/>
        </p:nvPicPr>
        <p:blipFill>
          <a:blip r:embed="rId16"/>
          <a:srcRect/>
          <a:stretch>
            <a:fillRect/>
          </a:stretch>
        </p:blipFill>
        <p:spPr bwMode="auto">
          <a:xfrm>
            <a:off x="10452100" y="4029075"/>
            <a:ext cx="1085850" cy="957263"/>
          </a:xfrm>
          <a:prstGeom prst="rect">
            <a:avLst/>
          </a:prstGeom>
          <a:noFill/>
          <a:ln w="9525">
            <a:noFill/>
            <a:miter lim="800000"/>
            <a:headEnd/>
            <a:tailEnd/>
          </a:ln>
        </p:spPr>
      </p:pic>
      <p:pic>
        <p:nvPicPr>
          <p:cNvPr id="31761" name="Picture 17" descr="https://shares.ukna.org/pix/welcome.png"/>
          <p:cNvPicPr>
            <a:picLocks noChangeAspect="1" noChangeArrowheads="1"/>
          </p:cNvPicPr>
          <p:nvPr/>
        </p:nvPicPr>
        <p:blipFill>
          <a:blip r:embed="rId17"/>
          <a:srcRect/>
          <a:stretch>
            <a:fillRect/>
          </a:stretch>
        </p:blipFill>
        <p:spPr bwMode="auto">
          <a:xfrm>
            <a:off x="4445000" y="4699000"/>
            <a:ext cx="2976563" cy="550863"/>
          </a:xfrm>
          <a:prstGeom prst="rect">
            <a:avLst/>
          </a:prstGeom>
          <a:noFill/>
          <a:ln w="9525">
            <a:noFill/>
            <a:miter lim="800000"/>
            <a:headEnd/>
            <a:tailEnd/>
          </a:ln>
        </p:spPr>
      </p:pic>
      <p:pic>
        <p:nvPicPr>
          <p:cNvPr id="31762" name="Picture 18" descr="Go to Victim Support homepage">
            <a:hlinkClick r:id="rId18"/>
          </p:cNvPr>
          <p:cNvPicPr>
            <a:picLocks noChangeAspect="1" noChangeArrowheads="1"/>
          </p:cNvPicPr>
          <p:nvPr/>
        </p:nvPicPr>
        <p:blipFill>
          <a:blip r:embed="rId19"/>
          <a:srcRect/>
          <a:stretch>
            <a:fillRect/>
          </a:stretch>
        </p:blipFill>
        <p:spPr bwMode="auto">
          <a:xfrm>
            <a:off x="9528175" y="5565775"/>
            <a:ext cx="2222500" cy="561975"/>
          </a:xfrm>
          <a:prstGeom prst="rect">
            <a:avLst/>
          </a:prstGeom>
          <a:noFill/>
          <a:ln w="9525">
            <a:noFill/>
            <a:miter lim="800000"/>
            <a:headEnd/>
            <a:tailEnd/>
          </a:ln>
        </p:spPr>
      </p:pic>
      <p:pic>
        <p:nvPicPr>
          <p:cNvPr id="31763" name="Picture 19" descr="Beat">
            <a:hlinkClick r:id="rId20"/>
          </p:cNvPr>
          <p:cNvPicPr>
            <a:picLocks noChangeAspect="1" noChangeArrowheads="1"/>
          </p:cNvPicPr>
          <p:nvPr/>
        </p:nvPicPr>
        <p:blipFill>
          <a:blip r:embed="rId21"/>
          <a:srcRect/>
          <a:stretch>
            <a:fillRect/>
          </a:stretch>
        </p:blipFill>
        <p:spPr bwMode="auto">
          <a:xfrm>
            <a:off x="579438" y="5249863"/>
            <a:ext cx="928687" cy="877887"/>
          </a:xfrm>
          <a:prstGeom prst="rect">
            <a:avLst/>
          </a:prstGeom>
          <a:noFill/>
          <a:ln w="9525">
            <a:noFill/>
            <a:miter lim="800000"/>
            <a:headEnd/>
            <a:tailEnd/>
          </a:ln>
        </p:spPr>
      </p:pic>
      <p:pic>
        <p:nvPicPr>
          <p:cNvPr id="31764" name="Picture 20" descr="header-logo.png">
            <a:hlinkClick r:id="rId22"/>
          </p:cNvPr>
          <p:cNvPicPr>
            <a:picLocks noChangeAspect="1" noChangeArrowheads="1"/>
          </p:cNvPicPr>
          <p:nvPr/>
        </p:nvPicPr>
        <p:blipFill>
          <a:blip r:embed="rId23"/>
          <a:srcRect/>
          <a:stretch>
            <a:fillRect/>
          </a:stretch>
        </p:blipFill>
        <p:spPr bwMode="auto">
          <a:xfrm>
            <a:off x="2274888" y="5688013"/>
            <a:ext cx="2811462" cy="947737"/>
          </a:xfrm>
          <a:prstGeom prst="rect">
            <a:avLst/>
          </a:prstGeom>
          <a:noFill/>
          <a:ln w="9525">
            <a:noFill/>
            <a:miter lim="800000"/>
            <a:headEnd/>
            <a:tailEnd/>
          </a:ln>
        </p:spPr>
      </p:pic>
      <p:pic>
        <p:nvPicPr>
          <p:cNvPr id="31765" name="Picture 21" descr="http://relatebirmingham.files.wordpress.com/2013/02/relate-logo1.jpg"/>
          <p:cNvPicPr>
            <a:picLocks noChangeAspect="1" noChangeArrowheads="1"/>
          </p:cNvPicPr>
          <p:nvPr/>
        </p:nvPicPr>
        <p:blipFill>
          <a:blip r:embed="rId24"/>
          <a:srcRect/>
          <a:stretch>
            <a:fillRect/>
          </a:stretch>
        </p:blipFill>
        <p:spPr bwMode="auto">
          <a:xfrm>
            <a:off x="5451475" y="5773738"/>
            <a:ext cx="1125538" cy="577850"/>
          </a:xfrm>
          <a:prstGeom prst="rect">
            <a:avLst/>
          </a:prstGeom>
          <a:noFill/>
          <a:ln w="9525">
            <a:noFill/>
            <a:miter lim="800000"/>
            <a:headEnd/>
            <a:tailEnd/>
          </a:ln>
        </p:spPr>
      </p:pic>
      <p:pic>
        <p:nvPicPr>
          <p:cNvPr id="31766" name="Picture 22" descr="http://www.cruse.org.uk/sites/default/files/default_images/banner.png"/>
          <p:cNvPicPr>
            <a:picLocks noChangeAspect="1" noChangeArrowheads="1"/>
          </p:cNvPicPr>
          <p:nvPr/>
        </p:nvPicPr>
        <p:blipFill>
          <a:blip r:embed="rId25"/>
          <a:srcRect/>
          <a:stretch>
            <a:fillRect/>
          </a:stretch>
        </p:blipFill>
        <p:spPr bwMode="auto">
          <a:xfrm>
            <a:off x="6727825" y="5565775"/>
            <a:ext cx="2178050" cy="8239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srcRect/>
          <a:stretch>
            <a:fillRect/>
          </a:stretch>
        </p:blipFill>
        <p:spPr bwMode="auto">
          <a:xfrm>
            <a:off x="1141413" y="857250"/>
            <a:ext cx="9436100" cy="51435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1443038" y="1206500"/>
            <a:ext cx="7700962" cy="369888"/>
          </a:xfrm>
          <a:prstGeom prst="rect">
            <a:avLst/>
          </a:prstGeom>
          <a:noFill/>
          <a:ln w="9525">
            <a:noFill/>
            <a:miter lim="800000"/>
            <a:headEnd/>
            <a:tailEnd/>
          </a:ln>
        </p:spPr>
        <p:txBody>
          <a:bodyPr>
            <a:spAutoFit/>
          </a:bodyPr>
          <a:lstStyle/>
          <a:p>
            <a:r>
              <a:rPr lang="en-US" b="1">
                <a:solidFill>
                  <a:srgbClr val="212529"/>
                </a:solidFill>
                <a:latin typeface="Heebo"/>
              </a:rPr>
              <a:t>'Recharge Rooms' Are the Next Trend Your Employees Need in the Office!!</a:t>
            </a:r>
            <a:endParaRPr lang="en-GB">
              <a:latin typeface="Calibri" pitchFamily="34" charset="0"/>
            </a:endParaRPr>
          </a:p>
        </p:txBody>
      </p:sp>
      <p:pic>
        <p:nvPicPr>
          <p:cNvPr id="32770" name="Picture 2" descr="https://www.incimages.com/uploaded_files/image/1940x900/GettyImages-534479543_359180.jpg"/>
          <p:cNvPicPr>
            <a:picLocks noChangeAspect="1" noChangeArrowheads="1"/>
          </p:cNvPicPr>
          <p:nvPr/>
        </p:nvPicPr>
        <p:blipFill>
          <a:blip r:embed="rId2"/>
          <a:srcRect/>
          <a:stretch>
            <a:fillRect/>
          </a:stretch>
        </p:blipFill>
        <p:spPr bwMode="auto">
          <a:xfrm>
            <a:off x="1084263" y="1639888"/>
            <a:ext cx="5608637" cy="2601912"/>
          </a:xfrm>
          <a:prstGeom prst="rect">
            <a:avLst/>
          </a:prstGeom>
          <a:noFill/>
          <a:ln w="9525">
            <a:noFill/>
            <a:miter lim="800000"/>
            <a:headEnd/>
            <a:tailEnd/>
          </a:ln>
        </p:spPr>
      </p:pic>
      <p:sp>
        <p:nvSpPr>
          <p:cNvPr id="32771" name="Rectangle 2"/>
          <p:cNvSpPr>
            <a:spLocks noChangeArrowheads="1"/>
          </p:cNvSpPr>
          <p:nvPr/>
        </p:nvSpPr>
        <p:spPr bwMode="auto">
          <a:xfrm>
            <a:off x="990600" y="4241800"/>
            <a:ext cx="9802813" cy="2308225"/>
          </a:xfrm>
          <a:prstGeom prst="rect">
            <a:avLst/>
          </a:prstGeom>
          <a:noFill/>
          <a:ln w="9525">
            <a:noFill/>
            <a:miter lim="800000"/>
            <a:headEnd/>
            <a:tailEnd/>
          </a:ln>
        </p:spPr>
        <p:txBody>
          <a:bodyPr>
            <a:spAutoFit/>
          </a:bodyPr>
          <a:lstStyle/>
          <a:p>
            <a:r>
              <a:rPr lang="en-US" b="1">
                <a:solidFill>
                  <a:srgbClr val="212529"/>
                </a:solidFill>
                <a:latin typeface="Heebo"/>
              </a:rPr>
              <a:t>Introducing...Recharge Rooms- </a:t>
            </a:r>
          </a:p>
          <a:p>
            <a:r>
              <a:rPr lang="en-US">
                <a:solidFill>
                  <a:srgbClr val="212529"/>
                </a:solidFill>
                <a:latin typeface="Roboto"/>
              </a:rPr>
              <a:t>These are more than a simple café or chair grouping in a convenient place for conversation between colleagues or that morning java that gets the juices flowing. They're rooms where employees can take </a:t>
            </a:r>
            <a:r>
              <a:rPr lang="en-US" b="1">
                <a:solidFill>
                  <a:srgbClr val="212529"/>
                </a:solidFill>
                <a:latin typeface="Roboto"/>
              </a:rPr>
              <a:t>a few minutes of downtime </a:t>
            </a:r>
            <a:r>
              <a:rPr lang="en-US">
                <a:solidFill>
                  <a:srgbClr val="212529"/>
                </a:solidFill>
                <a:latin typeface="Roboto"/>
              </a:rPr>
              <a:t>to zone out, relax, stretch, nap, or even meditate.</a:t>
            </a:r>
          </a:p>
          <a:p>
            <a:r>
              <a:rPr lang="en-US">
                <a:solidFill>
                  <a:srgbClr val="212529"/>
                </a:solidFill>
                <a:latin typeface="Roboto"/>
              </a:rPr>
              <a:t>The idea is to unwind, get away from the stresses of the job long enough that the brain resets, and when the batteries are fully recharged, the employee emerges ready to tackle even the toughest projects with renewed energy.</a:t>
            </a:r>
          </a:p>
        </p:txBody>
      </p:sp>
      <p:sp>
        <p:nvSpPr>
          <p:cNvPr id="32772" name="TextBox 3"/>
          <p:cNvSpPr txBox="1">
            <a:spLocks noChangeArrowheads="1"/>
          </p:cNvSpPr>
          <p:nvPr/>
        </p:nvSpPr>
        <p:spPr bwMode="auto">
          <a:xfrm>
            <a:off x="847725" y="254000"/>
            <a:ext cx="9804400" cy="585788"/>
          </a:xfrm>
          <a:prstGeom prst="rect">
            <a:avLst/>
          </a:prstGeom>
          <a:noFill/>
          <a:ln w="9525">
            <a:noFill/>
            <a:miter lim="800000"/>
            <a:headEnd/>
            <a:tailEnd/>
          </a:ln>
        </p:spPr>
        <p:txBody>
          <a:bodyPr>
            <a:spAutoFit/>
          </a:bodyPr>
          <a:lstStyle/>
          <a:p>
            <a:r>
              <a:rPr lang="en-GB" sz="3200">
                <a:solidFill>
                  <a:srgbClr val="FF0000"/>
                </a:solidFill>
                <a:latin typeface="Calibri" pitchFamily="34" charset="0"/>
              </a:rPr>
              <a:t>‘Recharge rooms’ are now very popular in America……</a:t>
            </a:r>
          </a:p>
        </p:txBody>
      </p:sp>
      <p:pic>
        <p:nvPicPr>
          <p:cNvPr id="32773" name="Picture 4"/>
          <p:cNvPicPr>
            <a:picLocks noChangeAspect="1"/>
          </p:cNvPicPr>
          <p:nvPr/>
        </p:nvPicPr>
        <p:blipFill>
          <a:blip r:embed="rId3"/>
          <a:srcRect/>
          <a:stretch>
            <a:fillRect/>
          </a:stretch>
        </p:blipFill>
        <p:spPr bwMode="auto">
          <a:xfrm>
            <a:off x="7583488" y="1960563"/>
            <a:ext cx="3419475" cy="237648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2"/>
          <a:srcRect/>
          <a:stretch>
            <a:fillRect/>
          </a:stretch>
        </p:blipFill>
        <p:spPr bwMode="auto">
          <a:xfrm>
            <a:off x="1019175" y="723900"/>
            <a:ext cx="9132888" cy="3486150"/>
          </a:xfrm>
          <a:prstGeom prst="rect">
            <a:avLst/>
          </a:prstGeom>
          <a:noFill/>
          <a:ln w="9525">
            <a:noFill/>
            <a:miter lim="800000"/>
            <a:headEnd/>
            <a:tailEnd/>
          </a:ln>
        </p:spPr>
      </p:pic>
      <p:pic>
        <p:nvPicPr>
          <p:cNvPr id="33794" name="Picture 5"/>
          <p:cNvPicPr>
            <a:picLocks noChangeAspect="1"/>
          </p:cNvPicPr>
          <p:nvPr/>
        </p:nvPicPr>
        <p:blipFill>
          <a:blip r:embed="rId3"/>
          <a:srcRect/>
          <a:stretch>
            <a:fillRect/>
          </a:stretch>
        </p:blipFill>
        <p:spPr bwMode="auto">
          <a:xfrm>
            <a:off x="1768475" y="4289425"/>
            <a:ext cx="5278438" cy="2568575"/>
          </a:xfrm>
          <a:prstGeom prst="rect">
            <a:avLst/>
          </a:prstGeom>
          <a:noFill/>
          <a:ln w="9525">
            <a:noFill/>
            <a:miter lim="800000"/>
            <a:headEnd/>
            <a:tailEnd/>
          </a:ln>
        </p:spPr>
      </p:pic>
      <p:pic>
        <p:nvPicPr>
          <p:cNvPr id="33795" name="Picture 6"/>
          <p:cNvPicPr>
            <a:picLocks noChangeAspect="1"/>
          </p:cNvPicPr>
          <p:nvPr/>
        </p:nvPicPr>
        <p:blipFill>
          <a:blip r:embed="rId4"/>
          <a:srcRect/>
          <a:stretch>
            <a:fillRect/>
          </a:stretch>
        </p:blipFill>
        <p:spPr bwMode="auto">
          <a:xfrm>
            <a:off x="7929563" y="2717800"/>
            <a:ext cx="1838325" cy="3848100"/>
          </a:xfrm>
          <a:prstGeom prst="rect">
            <a:avLst/>
          </a:prstGeom>
          <a:noFill/>
          <a:ln w="9525">
            <a:noFill/>
            <a:miter lim="800000"/>
            <a:headEnd/>
            <a:tailEnd/>
          </a:ln>
        </p:spPr>
      </p:pic>
      <p:sp>
        <p:nvSpPr>
          <p:cNvPr id="33796" name="TextBox 7"/>
          <p:cNvSpPr txBox="1">
            <a:spLocks noChangeArrowheads="1"/>
          </p:cNvSpPr>
          <p:nvPr/>
        </p:nvSpPr>
        <p:spPr bwMode="auto">
          <a:xfrm>
            <a:off x="593725" y="150813"/>
            <a:ext cx="9983788" cy="400050"/>
          </a:xfrm>
          <a:prstGeom prst="rect">
            <a:avLst/>
          </a:prstGeom>
          <a:noFill/>
          <a:ln w="9525">
            <a:noFill/>
            <a:miter lim="800000"/>
            <a:headEnd/>
            <a:tailEnd/>
          </a:ln>
        </p:spPr>
        <p:txBody>
          <a:bodyPr>
            <a:spAutoFit/>
          </a:bodyPr>
          <a:lstStyle/>
          <a:p>
            <a:r>
              <a:rPr lang="en-GB" sz="2000" b="1">
                <a:solidFill>
                  <a:srgbClr val="FF0000"/>
                </a:solidFill>
                <a:latin typeface="Calibri" pitchFamily="34" charset="0"/>
              </a:rPr>
              <a:t>Many Airports now have Quiet rooms……. So why not adopt this idea in the workplace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extLst>
          </p:cNvPr>
          <p:cNvSpPr/>
          <p:nvPr/>
        </p:nvSpPr>
        <p:spPr>
          <a:xfrm>
            <a:off x="669925" y="811213"/>
            <a:ext cx="10556875" cy="5632450"/>
          </a:xfrm>
          <a:prstGeom prst="rect">
            <a:avLst/>
          </a:prstGeom>
        </p:spPr>
        <p:txBody>
          <a:bodyPr>
            <a:spAutoFit/>
          </a:bodyPr>
          <a:lstStyle/>
          <a:p>
            <a:pPr marL="342900" indent="-342900" fontAlgn="auto">
              <a:spcBef>
                <a:spcPts val="0"/>
              </a:spcBef>
              <a:spcAft>
                <a:spcPts val="0"/>
              </a:spcAft>
              <a:buFontTx/>
              <a:buAutoNum type="arabicPeriod"/>
              <a:defRPr/>
            </a:pPr>
            <a:r>
              <a:rPr lang="en-US" b="1" dirty="0">
                <a:solidFill>
                  <a:srgbClr val="000000"/>
                </a:solidFill>
                <a:latin typeface="Raleway"/>
                <a:cs typeface="+mn-cs"/>
              </a:rPr>
              <a:t>When it comes to rules, less is more.</a:t>
            </a:r>
            <a:r>
              <a:rPr lang="en-US" dirty="0">
                <a:solidFill>
                  <a:srgbClr val="000000"/>
                </a:solidFill>
                <a:latin typeface="Raleway"/>
                <a:cs typeface="+mn-cs"/>
              </a:rPr>
              <a:t/>
            </a:r>
            <a:br>
              <a:rPr lang="en-US" dirty="0">
                <a:solidFill>
                  <a:srgbClr val="000000"/>
                </a:solidFill>
                <a:latin typeface="Raleway"/>
                <a:cs typeface="+mn-cs"/>
              </a:rPr>
            </a:br>
            <a:r>
              <a:rPr lang="en-US" dirty="0">
                <a:solidFill>
                  <a:srgbClr val="000000"/>
                </a:solidFill>
                <a:latin typeface="Raleway"/>
                <a:cs typeface="+mn-cs"/>
              </a:rPr>
              <a:t>There shouldn’t be any formal rules needed for using a quiet room, however the employees who use Quiet Rooms should understand the need to respect the reason why its there</a:t>
            </a:r>
          </a:p>
          <a:p>
            <a:pPr marL="342900" indent="-342900" fontAlgn="auto">
              <a:spcBef>
                <a:spcPts val="0"/>
              </a:spcBef>
              <a:spcAft>
                <a:spcPts val="0"/>
              </a:spcAft>
              <a:buFontTx/>
              <a:buAutoNum type="arabicPeriod"/>
              <a:defRPr/>
            </a:pPr>
            <a:endParaRPr lang="en-US" dirty="0">
              <a:solidFill>
                <a:srgbClr val="000000"/>
              </a:solidFill>
              <a:latin typeface="Raleway"/>
              <a:cs typeface="+mn-cs"/>
            </a:endParaRPr>
          </a:p>
          <a:p>
            <a:pPr fontAlgn="auto">
              <a:spcBef>
                <a:spcPts val="0"/>
              </a:spcBef>
              <a:spcAft>
                <a:spcPts val="0"/>
              </a:spcAft>
              <a:defRPr/>
            </a:pPr>
            <a:r>
              <a:rPr lang="en-US" b="1" dirty="0">
                <a:solidFill>
                  <a:srgbClr val="000000"/>
                </a:solidFill>
                <a:latin typeface="Raleway"/>
                <a:cs typeface="+mn-cs"/>
              </a:rPr>
              <a:t>2. Avoid allowing the room be used for other purposes.</a:t>
            </a:r>
            <a:r>
              <a:rPr lang="en-US" dirty="0">
                <a:solidFill>
                  <a:srgbClr val="000000"/>
                </a:solidFill>
                <a:latin typeface="Raleway"/>
                <a:cs typeface="+mn-cs"/>
              </a:rPr>
              <a:t/>
            </a:r>
            <a:br>
              <a:rPr lang="en-US" dirty="0">
                <a:solidFill>
                  <a:srgbClr val="000000"/>
                </a:solidFill>
                <a:latin typeface="Raleway"/>
                <a:cs typeface="+mn-cs"/>
              </a:rPr>
            </a:br>
            <a:r>
              <a:rPr lang="en-US" dirty="0">
                <a:solidFill>
                  <a:srgbClr val="000000"/>
                </a:solidFill>
                <a:latin typeface="Raleway"/>
                <a:cs typeface="+mn-cs"/>
              </a:rPr>
              <a:t>Resist the temptation to use the room as a break room, meeting room, a place to make phone calls or access the Internet etc.</a:t>
            </a:r>
          </a:p>
          <a:p>
            <a:pPr fontAlgn="auto">
              <a:spcBef>
                <a:spcPts val="0"/>
              </a:spcBef>
              <a:spcAft>
                <a:spcPts val="0"/>
              </a:spcAft>
              <a:defRPr/>
            </a:pPr>
            <a:endParaRPr lang="en-US" dirty="0">
              <a:solidFill>
                <a:srgbClr val="000000"/>
              </a:solidFill>
              <a:latin typeface="Raleway"/>
              <a:cs typeface="+mn-cs"/>
            </a:endParaRPr>
          </a:p>
          <a:p>
            <a:pPr fontAlgn="auto">
              <a:spcBef>
                <a:spcPts val="0"/>
              </a:spcBef>
              <a:spcAft>
                <a:spcPts val="0"/>
              </a:spcAft>
              <a:defRPr/>
            </a:pPr>
            <a:r>
              <a:rPr lang="en-US" b="1" dirty="0">
                <a:solidFill>
                  <a:srgbClr val="000000"/>
                </a:solidFill>
                <a:latin typeface="Raleway"/>
                <a:cs typeface="+mn-cs"/>
              </a:rPr>
              <a:t>3. Involve staff in the creation of the room.</a:t>
            </a:r>
            <a:r>
              <a:rPr lang="en-US" dirty="0">
                <a:solidFill>
                  <a:srgbClr val="000000"/>
                </a:solidFill>
                <a:latin typeface="Raleway"/>
                <a:cs typeface="+mn-cs"/>
              </a:rPr>
              <a:t/>
            </a:r>
            <a:br>
              <a:rPr lang="en-US" dirty="0">
                <a:solidFill>
                  <a:srgbClr val="000000"/>
                </a:solidFill>
                <a:latin typeface="Raleway"/>
                <a:cs typeface="+mn-cs"/>
              </a:rPr>
            </a:br>
            <a:r>
              <a:rPr lang="en-US" dirty="0">
                <a:solidFill>
                  <a:srgbClr val="000000"/>
                </a:solidFill>
                <a:latin typeface="Raleway"/>
                <a:cs typeface="+mn-cs"/>
              </a:rPr>
              <a:t> When furnishing the room focus on comfort with standard furnishings include: comfortable chairs, a small table (employees often bring in books to share).</a:t>
            </a:r>
          </a:p>
          <a:p>
            <a:pPr fontAlgn="auto">
              <a:spcBef>
                <a:spcPts val="0"/>
              </a:spcBef>
              <a:spcAft>
                <a:spcPts val="0"/>
              </a:spcAft>
              <a:defRPr/>
            </a:pPr>
            <a:endParaRPr lang="en-US" dirty="0">
              <a:solidFill>
                <a:srgbClr val="000000"/>
              </a:solidFill>
              <a:latin typeface="Raleway"/>
              <a:cs typeface="+mn-cs"/>
            </a:endParaRPr>
          </a:p>
          <a:p>
            <a:pPr fontAlgn="auto">
              <a:spcBef>
                <a:spcPts val="0"/>
              </a:spcBef>
              <a:spcAft>
                <a:spcPts val="0"/>
              </a:spcAft>
              <a:defRPr/>
            </a:pPr>
            <a:r>
              <a:rPr lang="en-US" b="1" dirty="0">
                <a:solidFill>
                  <a:srgbClr val="000000"/>
                </a:solidFill>
                <a:latin typeface="Raleway"/>
                <a:cs typeface="+mn-cs"/>
              </a:rPr>
              <a:t>4. Not all employees will use the room regularly, but those who do may consider it vitally important.</a:t>
            </a:r>
            <a:r>
              <a:rPr lang="en-US" dirty="0">
                <a:solidFill>
                  <a:srgbClr val="000000"/>
                </a:solidFill>
                <a:latin typeface="Raleway"/>
                <a:cs typeface="+mn-cs"/>
              </a:rPr>
              <a:t/>
            </a:r>
            <a:br>
              <a:rPr lang="en-US" dirty="0">
                <a:solidFill>
                  <a:srgbClr val="000000"/>
                </a:solidFill>
                <a:latin typeface="Raleway"/>
                <a:cs typeface="+mn-cs"/>
              </a:rPr>
            </a:br>
            <a:r>
              <a:rPr lang="en-US" dirty="0">
                <a:solidFill>
                  <a:srgbClr val="000000"/>
                </a:solidFill>
                <a:latin typeface="Raleway"/>
                <a:cs typeface="+mn-cs"/>
              </a:rPr>
              <a:t> Those using a quiet room/area will often find that taking time out to sit and “do nothing” for as little as 10 minutes during the work day can make the difference between a good day and bad one.</a:t>
            </a:r>
          </a:p>
          <a:p>
            <a:pPr fontAlgn="auto">
              <a:spcBef>
                <a:spcPts val="0"/>
              </a:spcBef>
              <a:spcAft>
                <a:spcPts val="0"/>
              </a:spcAft>
              <a:defRPr/>
            </a:pPr>
            <a:endParaRPr lang="en-US" dirty="0">
              <a:solidFill>
                <a:srgbClr val="000000"/>
              </a:solidFill>
              <a:latin typeface="Raleway"/>
              <a:cs typeface="+mn-cs"/>
            </a:endParaRPr>
          </a:p>
          <a:p>
            <a:pPr fontAlgn="auto">
              <a:spcBef>
                <a:spcPts val="0"/>
              </a:spcBef>
              <a:spcAft>
                <a:spcPts val="0"/>
              </a:spcAft>
              <a:defRPr/>
            </a:pPr>
            <a:r>
              <a:rPr lang="en-US" dirty="0">
                <a:solidFill>
                  <a:srgbClr val="000000"/>
                </a:solidFill>
                <a:latin typeface="Raleway"/>
                <a:cs typeface="+mn-cs"/>
              </a:rPr>
              <a:t>5. </a:t>
            </a:r>
            <a:r>
              <a:rPr lang="en-US" b="1" dirty="0">
                <a:solidFill>
                  <a:srgbClr val="000000"/>
                </a:solidFill>
                <a:latin typeface="Raleway"/>
                <a:cs typeface="+mn-cs"/>
              </a:rPr>
              <a:t>Include an information notice board.</a:t>
            </a:r>
          </a:p>
          <a:p>
            <a:pPr fontAlgn="auto">
              <a:spcBef>
                <a:spcPts val="0"/>
              </a:spcBef>
              <a:spcAft>
                <a:spcPts val="0"/>
              </a:spcAft>
              <a:defRPr/>
            </a:pPr>
            <a:r>
              <a:rPr lang="en-US" b="1" dirty="0">
                <a:solidFill>
                  <a:srgbClr val="000000"/>
                </a:solidFill>
                <a:latin typeface="Raleway"/>
                <a:cs typeface="+mn-cs"/>
              </a:rPr>
              <a:t> </a:t>
            </a:r>
            <a:r>
              <a:rPr lang="en-US" dirty="0">
                <a:solidFill>
                  <a:srgbClr val="000000"/>
                </a:solidFill>
                <a:latin typeface="Raleway"/>
                <a:cs typeface="+mn-cs"/>
              </a:rPr>
              <a:t>Anyone seeking information or supporting information from organisations or telephone numbers should be able to readily have access to this information.</a:t>
            </a:r>
          </a:p>
        </p:txBody>
      </p:sp>
      <p:sp>
        <p:nvSpPr>
          <p:cNvPr id="34818" name="TextBox 2"/>
          <p:cNvSpPr txBox="1">
            <a:spLocks noChangeArrowheads="1"/>
          </p:cNvSpPr>
          <p:nvPr/>
        </p:nvSpPr>
        <p:spPr bwMode="auto">
          <a:xfrm>
            <a:off x="509588" y="217488"/>
            <a:ext cx="8191500" cy="522287"/>
          </a:xfrm>
          <a:prstGeom prst="rect">
            <a:avLst/>
          </a:prstGeom>
          <a:noFill/>
          <a:ln w="9525">
            <a:noFill/>
            <a:miter lim="800000"/>
            <a:headEnd/>
            <a:tailEnd/>
          </a:ln>
        </p:spPr>
        <p:txBody>
          <a:bodyPr>
            <a:spAutoFit/>
          </a:bodyPr>
          <a:lstStyle/>
          <a:p>
            <a:r>
              <a:rPr lang="en-GB" sz="2800" b="1">
                <a:solidFill>
                  <a:srgbClr val="FF0000"/>
                </a:solidFill>
                <a:latin typeface="Calibri" pitchFamily="34" charset="0"/>
              </a:rPr>
              <a:t>Quiet Room suggestions for the workplace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a:stretch>
            <a:fillRect/>
          </a:stretch>
        </p:blipFill>
        <p:spPr bwMode="auto">
          <a:xfrm>
            <a:off x="1254125" y="1385888"/>
            <a:ext cx="9652000" cy="4638675"/>
          </a:xfrm>
          <a:prstGeom prst="rect">
            <a:avLst/>
          </a:prstGeom>
          <a:noFill/>
          <a:ln w="9525">
            <a:noFill/>
            <a:miter lim="800000"/>
            <a:headEnd/>
            <a:tailEnd/>
          </a:ln>
        </p:spPr>
      </p:pic>
      <p:sp>
        <p:nvSpPr>
          <p:cNvPr id="35842" name="TextBox 2"/>
          <p:cNvSpPr txBox="1">
            <a:spLocks noChangeArrowheads="1"/>
          </p:cNvSpPr>
          <p:nvPr/>
        </p:nvSpPr>
        <p:spPr bwMode="auto">
          <a:xfrm>
            <a:off x="933450" y="169863"/>
            <a:ext cx="9972675" cy="522287"/>
          </a:xfrm>
          <a:prstGeom prst="rect">
            <a:avLst/>
          </a:prstGeom>
          <a:noFill/>
          <a:ln w="9525">
            <a:noFill/>
            <a:miter lim="800000"/>
            <a:headEnd/>
            <a:tailEnd/>
          </a:ln>
        </p:spPr>
        <p:txBody>
          <a:bodyPr>
            <a:spAutoFit/>
          </a:bodyPr>
          <a:lstStyle/>
          <a:p>
            <a:r>
              <a:rPr lang="en-GB" sz="2800" b="1">
                <a:solidFill>
                  <a:srgbClr val="FF0000"/>
                </a:solidFill>
                <a:latin typeface="Calibri" pitchFamily="34" charset="0"/>
              </a:rPr>
              <a:t>A final thought on why workplace support is so important…………..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Content Placeholder 4"/>
          <p:cNvPicPr>
            <a:picLocks noGrp="1" noChangeAspect="1"/>
          </p:cNvPicPr>
          <p:nvPr>
            <p:ph idx="4294967295"/>
          </p:nvPr>
        </p:nvPicPr>
        <p:blipFill>
          <a:blip r:embed="rId2"/>
          <a:srcRect/>
          <a:stretch>
            <a:fillRect/>
          </a:stretch>
        </p:blipFill>
        <p:spPr>
          <a:xfrm>
            <a:off x="3967163" y="1149350"/>
            <a:ext cx="8224837" cy="5156200"/>
          </a:xfrm>
        </p:spPr>
      </p:pic>
      <p:pic>
        <p:nvPicPr>
          <p:cNvPr id="15362" name="Picture 2" descr="Image result for do we need to risk assess"/>
          <p:cNvPicPr>
            <a:picLocks noChangeAspect="1" noChangeArrowheads="1"/>
          </p:cNvPicPr>
          <p:nvPr/>
        </p:nvPicPr>
        <p:blipFill>
          <a:blip r:embed="rId3"/>
          <a:srcRect/>
          <a:stretch>
            <a:fillRect/>
          </a:stretch>
        </p:blipFill>
        <p:spPr bwMode="auto">
          <a:xfrm>
            <a:off x="169863" y="1273175"/>
            <a:ext cx="3792537" cy="4775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srcRect/>
          <a:stretch>
            <a:fillRect/>
          </a:stretch>
        </p:blipFill>
        <p:spPr bwMode="auto">
          <a:xfrm>
            <a:off x="1036638" y="1092200"/>
            <a:ext cx="9728200" cy="5372100"/>
          </a:xfrm>
          <a:prstGeom prst="rect">
            <a:avLst/>
          </a:prstGeom>
          <a:noFill/>
          <a:ln w="9525">
            <a:noFill/>
            <a:miter lim="800000"/>
            <a:headEnd/>
            <a:tailEnd/>
          </a:ln>
        </p:spPr>
      </p:pic>
      <p:sp>
        <p:nvSpPr>
          <p:cNvPr id="16386" name="TextBox 2"/>
          <p:cNvSpPr txBox="1">
            <a:spLocks noChangeArrowheads="1"/>
          </p:cNvSpPr>
          <p:nvPr/>
        </p:nvSpPr>
        <p:spPr bwMode="auto">
          <a:xfrm>
            <a:off x="357188" y="168275"/>
            <a:ext cx="11222037" cy="523875"/>
          </a:xfrm>
          <a:prstGeom prst="rect">
            <a:avLst/>
          </a:prstGeom>
          <a:noFill/>
          <a:ln w="9525">
            <a:noFill/>
            <a:miter lim="800000"/>
            <a:headEnd/>
            <a:tailEnd/>
          </a:ln>
        </p:spPr>
        <p:txBody>
          <a:bodyPr>
            <a:spAutoFit/>
          </a:bodyPr>
          <a:lstStyle/>
          <a:p>
            <a:r>
              <a:rPr lang="en-GB" sz="2800">
                <a:solidFill>
                  <a:srgbClr val="FF0000"/>
                </a:solidFill>
                <a:latin typeface="Arial Rounded MT Bold" pitchFamily="34" charset="0"/>
              </a:rPr>
              <a:t>Each case is different …. But similarities do often exist…….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srcRect/>
          <a:stretch>
            <a:fillRect/>
          </a:stretch>
        </p:blipFill>
        <p:spPr bwMode="auto">
          <a:xfrm>
            <a:off x="1222375" y="1354138"/>
            <a:ext cx="9631363" cy="5343525"/>
          </a:xfrm>
          <a:prstGeom prst="rect">
            <a:avLst/>
          </a:prstGeom>
          <a:noFill/>
          <a:ln w="9525">
            <a:noFill/>
            <a:miter lim="800000"/>
            <a:headEnd/>
            <a:tailEnd/>
          </a:ln>
        </p:spPr>
      </p:pic>
      <p:sp>
        <p:nvSpPr>
          <p:cNvPr id="17410" name="TextBox 2"/>
          <p:cNvSpPr txBox="1">
            <a:spLocks noChangeArrowheads="1"/>
          </p:cNvSpPr>
          <p:nvPr/>
        </p:nvSpPr>
        <p:spPr bwMode="auto">
          <a:xfrm>
            <a:off x="755650" y="268288"/>
            <a:ext cx="10644188" cy="523875"/>
          </a:xfrm>
          <a:prstGeom prst="rect">
            <a:avLst/>
          </a:prstGeom>
          <a:noFill/>
          <a:ln w="9525">
            <a:noFill/>
            <a:miter lim="800000"/>
            <a:headEnd/>
            <a:tailEnd/>
          </a:ln>
        </p:spPr>
        <p:txBody>
          <a:bodyPr>
            <a:spAutoFit/>
          </a:bodyPr>
          <a:lstStyle/>
          <a:p>
            <a:r>
              <a:rPr lang="en-GB" sz="2800">
                <a:solidFill>
                  <a:srgbClr val="FF0000"/>
                </a:solidFill>
                <a:latin typeface="Arial Rounded MT Bold" pitchFamily="34" charset="0"/>
              </a:rPr>
              <a:t>So what can be done to support? Can adjustments be made?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923925" y="1419225"/>
            <a:ext cx="9750425" cy="5438775"/>
          </a:xfrm>
          <a:prstGeom prst="rect">
            <a:avLst/>
          </a:prstGeom>
          <a:noFill/>
          <a:ln w="9525">
            <a:noFill/>
            <a:miter lim="800000"/>
            <a:headEnd/>
            <a:tailEnd/>
          </a:ln>
        </p:spPr>
      </p:pic>
      <p:sp>
        <p:nvSpPr>
          <p:cNvPr id="18434" name="TextBox 3"/>
          <p:cNvSpPr txBox="1">
            <a:spLocks noChangeArrowheads="1"/>
          </p:cNvSpPr>
          <p:nvPr/>
        </p:nvSpPr>
        <p:spPr bwMode="auto">
          <a:xfrm>
            <a:off x="576263" y="328613"/>
            <a:ext cx="10714037" cy="522287"/>
          </a:xfrm>
          <a:prstGeom prst="rect">
            <a:avLst/>
          </a:prstGeom>
          <a:noFill/>
          <a:ln w="9525">
            <a:noFill/>
            <a:miter lim="800000"/>
            <a:headEnd/>
            <a:tailEnd/>
          </a:ln>
        </p:spPr>
        <p:txBody>
          <a:bodyPr>
            <a:spAutoFit/>
          </a:bodyPr>
          <a:lstStyle/>
          <a:p>
            <a:r>
              <a:rPr lang="en-GB" sz="2800" u="sng">
                <a:solidFill>
                  <a:srgbClr val="FF0000"/>
                </a:solidFill>
                <a:latin typeface="Arial Rounded MT Bold" pitchFamily="34" charset="0"/>
              </a:rPr>
              <a:t>Lets share 3 examples of simple ‘Reasonable’ adjustments….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srcRect/>
          <a:stretch>
            <a:fillRect/>
          </a:stretch>
        </p:blipFill>
        <p:spPr bwMode="auto">
          <a:xfrm>
            <a:off x="1341438" y="533400"/>
            <a:ext cx="9451975" cy="51149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2"/>
          <p:cNvSpPr txBox="1">
            <a:spLocks noChangeArrowheads="1"/>
          </p:cNvSpPr>
          <p:nvPr/>
        </p:nvSpPr>
        <p:spPr bwMode="auto">
          <a:xfrm>
            <a:off x="7751763" y="2374900"/>
            <a:ext cx="4086225" cy="4248150"/>
          </a:xfrm>
          <a:prstGeom prst="rect">
            <a:avLst/>
          </a:prstGeom>
          <a:noFill/>
          <a:ln w="9525">
            <a:noFill/>
            <a:miter lim="800000"/>
            <a:headEnd/>
            <a:tailEnd/>
          </a:ln>
        </p:spPr>
        <p:txBody>
          <a:bodyPr>
            <a:spAutoFit/>
          </a:bodyPr>
          <a:lstStyle/>
          <a:p>
            <a:endParaRPr lang="en-US">
              <a:latin typeface="Calibri" pitchFamily="34" charset="0"/>
            </a:endParaRPr>
          </a:p>
          <a:p>
            <a:r>
              <a:rPr lang="en-US">
                <a:latin typeface="Calibri" pitchFamily="34" charset="0"/>
              </a:rPr>
              <a:t>CASE 1 –COMPULSION/ OBCESSION WITH ‘THE ANTI- CLOCKWISE THEORY’</a:t>
            </a:r>
          </a:p>
          <a:p>
            <a:endParaRPr lang="en-US">
              <a:latin typeface="Calibri" pitchFamily="34" charset="0"/>
            </a:endParaRPr>
          </a:p>
          <a:p>
            <a:r>
              <a:rPr lang="en-US">
                <a:latin typeface="Calibri" pitchFamily="34" charset="0"/>
              </a:rPr>
              <a:t>The Superior vena-cava collects de-oxygenated blood to the heart aided by heart suction. This vein carries blood from left to right. Centrifugal force due to anticlockwise walking/running helps this suction. If we run clockwise, the centrifugal force impedes suction. That is why, in olden days, health officers ensured that all carnival merry-go-rounds were run only in the anti-clockwise direction.</a:t>
            </a:r>
            <a:endParaRPr lang="en-GB">
              <a:latin typeface="Calibri" pitchFamily="34" charset="0"/>
            </a:endParaRPr>
          </a:p>
        </p:txBody>
      </p:sp>
      <p:pic>
        <p:nvPicPr>
          <p:cNvPr id="20482" name="Picture 4"/>
          <p:cNvPicPr>
            <a:picLocks noChangeAspect="1"/>
          </p:cNvPicPr>
          <p:nvPr/>
        </p:nvPicPr>
        <p:blipFill>
          <a:blip r:embed="rId2"/>
          <a:srcRect/>
          <a:stretch>
            <a:fillRect/>
          </a:stretch>
        </p:blipFill>
        <p:spPr bwMode="auto">
          <a:xfrm>
            <a:off x="7951788" y="436563"/>
            <a:ext cx="3913187" cy="2247900"/>
          </a:xfrm>
          <a:prstGeom prst="rect">
            <a:avLst/>
          </a:prstGeom>
          <a:noFill/>
          <a:ln w="9525">
            <a:noFill/>
            <a:miter lim="800000"/>
            <a:headEnd/>
            <a:tailEnd/>
          </a:ln>
        </p:spPr>
      </p:pic>
      <p:pic>
        <p:nvPicPr>
          <p:cNvPr id="20483" name="Picture 5"/>
          <p:cNvPicPr>
            <a:picLocks noChangeAspect="1"/>
          </p:cNvPicPr>
          <p:nvPr/>
        </p:nvPicPr>
        <p:blipFill>
          <a:blip r:embed="rId3"/>
          <a:srcRect/>
          <a:stretch>
            <a:fillRect/>
          </a:stretch>
        </p:blipFill>
        <p:spPr bwMode="auto">
          <a:xfrm>
            <a:off x="0" y="576263"/>
            <a:ext cx="7454900" cy="582453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srcRect/>
          <a:stretch>
            <a:fillRect/>
          </a:stretch>
        </p:blipFill>
        <p:spPr bwMode="auto">
          <a:xfrm>
            <a:off x="1301750" y="757238"/>
            <a:ext cx="9193213" cy="53435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714</Words>
  <Application>Microsoft Office PowerPoint</Application>
  <PresentationFormat>Custom</PresentationFormat>
  <Paragraphs>44</Paragraphs>
  <Slides>23</Slides>
  <Notes>0</Notes>
  <HiddenSlides>0</HiddenSlides>
  <MMClips>0</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23</vt:i4>
      </vt:variant>
    </vt:vector>
  </HeadingPairs>
  <TitlesOfParts>
    <vt:vector size="31" baseType="lpstr">
      <vt:lpstr>Calibri</vt:lpstr>
      <vt:lpstr>Arial</vt:lpstr>
      <vt:lpstr>Calibri Light</vt:lpstr>
      <vt:lpstr>Arial Rounded MT Bold</vt:lpstr>
      <vt:lpstr>Heebo</vt:lpstr>
      <vt:lpstr>Roboto</vt:lpstr>
      <vt:lpstr>Raleway</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McGovern</dc:creator>
  <cp:lastModifiedBy>Kris</cp:lastModifiedBy>
  <cp:revision>38</cp:revision>
  <dcterms:created xsi:type="dcterms:W3CDTF">2019-02-18T11:29:24Z</dcterms:created>
  <dcterms:modified xsi:type="dcterms:W3CDTF">2019-03-05T12:10:01Z</dcterms:modified>
</cp:coreProperties>
</file>